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wmf"/><Relationship Id="rId1" Type="http://schemas.openxmlformats.org/officeDocument/2006/relationships/image" Target="../media/image15.emf"/><Relationship Id="rId4" Type="http://schemas.openxmlformats.org/officeDocument/2006/relationships/image" Target="../media/image1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emf"/><Relationship Id="rId1" Type="http://schemas.openxmlformats.org/officeDocument/2006/relationships/image" Target="../media/image2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C698DB-2619-4FAD-9253-A7D80AF105F6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C96E8D-7DED-4E05-8B27-935FB7F3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297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46050" y="769938"/>
            <a:ext cx="6816725" cy="3835400"/>
          </a:xfrm>
          <a:solidFill>
            <a:srgbClr val="FFFFFF"/>
          </a:solidFill>
          <a:ln/>
        </p:spPr>
      </p:sp>
      <p:sp>
        <p:nvSpPr>
          <p:cNvPr id="82947" name="Rectangle 3"/>
          <p:cNvSpPr>
            <a:spLocks noChangeArrowheads="1"/>
          </p:cNvSpPr>
          <p:nvPr>
            <p:ph type="body" idx="1"/>
          </p:nvPr>
        </p:nvSpPr>
        <p:spPr>
          <a:xfrm>
            <a:off x="946150" y="4862513"/>
            <a:ext cx="5211763" cy="4602162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5007" tIns="47499" rIns="95007" bIns="47499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17846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A79166-4767-4E26-975C-4334F5723E49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839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05892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8817D2B-01EB-43F4-A819-5641F4023B19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849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19285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024313" y="9720263"/>
            <a:ext cx="3078162" cy="512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47" tIns="47873" rIns="95747" bIns="47873"/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1C6AF98-2640-473C-ADB6-51BFE7130EE7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860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18229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7F2C0-B6AF-45E5-8C7B-8289E028594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086CA-3F20-4458-B34A-61AEF3F01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38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7F2C0-B6AF-45E5-8C7B-8289E028594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086CA-3F20-4458-B34A-61AEF3F01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2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7F2C0-B6AF-45E5-8C7B-8289E028594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086CA-3F20-4458-B34A-61AEF3F01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32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52400"/>
            <a:ext cx="11040533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48217" y="1143000"/>
            <a:ext cx="5444067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6195484" y="1143000"/>
            <a:ext cx="5444067" cy="51816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294461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7F2C0-B6AF-45E5-8C7B-8289E028594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086CA-3F20-4458-B34A-61AEF3F01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25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7F2C0-B6AF-45E5-8C7B-8289E028594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086CA-3F20-4458-B34A-61AEF3F01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626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7F2C0-B6AF-45E5-8C7B-8289E028594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086CA-3F20-4458-B34A-61AEF3F01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388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7F2C0-B6AF-45E5-8C7B-8289E028594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086CA-3F20-4458-B34A-61AEF3F01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680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7F2C0-B6AF-45E5-8C7B-8289E028594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086CA-3F20-4458-B34A-61AEF3F01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787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7F2C0-B6AF-45E5-8C7B-8289E028594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086CA-3F20-4458-B34A-61AEF3F01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109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7F2C0-B6AF-45E5-8C7B-8289E028594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086CA-3F20-4458-B34A-61AEF3F01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464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7F2C0-B6AF-45E5-8C7B-8289E028594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086CA-3F20-4458-B34A-61AEF3F01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50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7F2C0-B6AF-45E5-8C7B-8289E028594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086CA-3F20-4458-B34A-61AEF3F01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209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0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3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4.e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3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18.emf"/><Relationship Id="rId4" Type="http://schemas.openxmlformats.org/officeDocument/2006/relationships/image" Target="../media/image15.emf"/><Relationship Id="rId9" Type="http://schemas.openxmlformats.org/officeDocument/2006/relationships/oleObject" Target="../embeddings/oleObject21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4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663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04800"/>
            <a:ext cx="8280400" cy="533400"/>
          </a:xfrm>
        </p:spPr>
        <p:txBody>
          <a:bodyPr/>
          <a:lstStyle/>
          <a:p>
            <a:pPr algn="ctr"/>
            <a:r>
              <a:rPr lang="en-US" altLang="en-US" sz="2800"/>
              <a:t>Mining Association Rules</a:t>
            </a:r>
          </a:p>
        </p:txBody>
      </p:sp>
      <p:graphicFrame>
        <p:nvGraphicFramePr>
          <p:cNvPr id="6146" name="Object 5"/>
          <p:cNvGraphicFramePr>
            <a:graphicFrameLocks noChangeAspect="1"/>
          </p:cNvGraphicFramePr>
          <p:nvPr>
            <p:ph idx="1"/>
          </p:nvPr>
        </p:nvGraphicFramePr>
        <p:xfrm>
          <a:off x="1828800" y="1524000"/>
          <a:ext cx="3733800" cy="224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Document" r:id="rId3" imgW="3359338" imgH="2015504" progId="Word.Document.8">
                  <p:embed/>
                </p:oleObj>
              </mc:Choice>
              <mc:Fallback>
                <p:oleObj name="Document" r:id="rId3" imgW="3359338" imgH="2015504" progId="Word.Document.8">
                  <p:embed/>
                  <p:pic>
                    <p:nvPicPr>
                      <p:cNvPr id="614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524000"/>
                        <a:ext cx="3733800" cy="224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791200" y="1219201"/>
            <a:ext cx="4724400" cy="251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b="0">
                <a:solidFill>
                  <a:srgbClr val="CC3300"/>
                </a:solidFill>
                <a:sym typeface="Symbol" panose="05050102010706020507" pitchFamily="18" charset="2"/>
              </a:rPr>
              <a:t>Example of Rules:</a:t>
            </a:r>
            <a:br>
              <a:rPr lang="en-US" altLang="en-US" sz="2400" b="0">
                <a:solidFill>
                  <a:srgbClr val="CC3300"/>
                </a:solidFill>
                <a:sym typeface="Symbol" panose="05050102010706020507" pitchFamily="18" charset="2"/>
              </a:rPr>
            </a:br>
            <a:endParaRPr lang="en-US" altLang="en-US" sz="1000" b="0">
              <a:solidFill>
                <a:srgbClr val="CC3300"/>
              </a:solidFill>
              <a:sym typeface="Symbol" panose="05050102010706020507" pitchFamily="18" charset="2"/>
            </a:endParaRPr>
          </a:p>
          <a:p>
            <a:pPr>
              <a:spcBef>
                <a:spcPts val="100"/>
              </a:spcBef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{Milk,Sugar}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 {Beer} (s=0.4, c=0.67)</a:t>
            </a:r>
            <a:b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{Milk,Beer}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 {Sugar} (s=0.4, c=1.0)</a:t>
            </a:r>
          </a:p>
          <a:p>
            <a:pPr>
              <a:spcBef>
                <a:spcPts val="100"/>
              </a:spcBef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{Sugar,Beer}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 {Milk} (s=0.4, c=0.67)</a:t>
            </a:r>
          </a:p>
          <a:p>
            <a:pPr>
              <a:spcBef>
                <a:spcPts val="100"/>
              </a:spcBef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{Beer}  {Milk,Sugar} (s=0.4, c=0.67) </a:t>
            </a:r>
            <a:b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{Sugar}  {Milk,Beer} (s=0.4, c=0.5) </a:t>
            </a:r>
          </a:p>
          <a:p>
            <a:pPr>
              <a:spcBef>
                <a:spcPts val="100"/>
              </a:spcBef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{Milk}  {Sugar,Beer} (s=0.4, c=0.5)</a:t>
            </a:r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1905000" y="3886201"/>
            <a:ext cx="82296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400" b="0">
                <a:solidFill>
                  <a:srgbClr val="CC3300"/>
                </a:solidFill>
                <a:sym typeface="Symbol" panose="05050102010706020507" pitchFamily="18" charset="2"/>
              </a:rPr>
              <a:t>Observations: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en-US" sz="2000" b="0">
                <a:sym typeface="Symbol" panose="05050102010706020507" pitchFamily="18" charset="2"/>
              </a:rPr>
              <a:t> All the above rules are binary partitions of the same itemset: </a:t>
            </a:r>
            <a:br>
              <a:rPr lang="en-US" altLang="en-US" sz="2000" b="0">
                <a:sym typeface="Symbol" panose="05050102010706020507" pitchFamily="18" charset="2"/>
              </a:rPr>
            </a:br>
            <a:r>
              <a:rPr lang="en-US" altLang="en-US" sz="2000" b="0">
                <a:sym typeface="Symbol" panose="05050102010706020507" pitchFamily="18" charset="2"/>
              </a:rPr>
              <a:t>	{Milk, Sugar, Beer}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en-US" sz="2000" b="0">
                <a:sym typeface="Symbol" panose="05050102010706020507" pitchFamily="18" charset="2"/>
              </a:rPr>
              <a:t> Rules originating from the same itemset have identical support but</a:t>
            </a:r>
            <a:br>
              <a:rPr lang="en-US" altLang="en-US" sz="2000" b="0">
                <a:sym typeface="Symbol" panose="05050102010706020507" pitchFamily="18" charset="2"/>
              </a:rPr>
            </a:br>
            <a:r>
              <a:rPr lang="en-US" altLang="en-US" sz="2000" b="0">
                <a:sym typeface="Symbol" panose="05050102010706020507" pitchFamily="18" charset="2"/>
              </a:rPr>
              <a:t>  can have different confidence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en-US" sz="2000" b="0">
                <a:sym typeface="Symbol" panose="05050102010706020507" pitchFamily="18" charset="2"/>
              </a:rPr>
              <a:t> Thus, we may </a:t>
            </a:r>
            <a:r>
              <a:rPr lang="en-US" altLang="en-US" sz="2000" i="1">
                <a:sym typeface="Symbol" panose="05050102010706020507" pitchFamily="18" charset="2"/>
              </a:rPr>
              <a:t>decouple the support and confidence requirements</a:t>
            </a:r>
          </a:p>
        </p:txBody>
      </p:sp>
    </p:spTree>
    <p:extLst>
      <p:ext uri="{BB962C8B-B14F-4D97-AF65-F5344CB8AC3E}">
        <p14:creationId xmlns:p14="http://schemas.microsoft.com/office/powerpoint/2010/main" val="30293567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2600"/>
              <a:t>Mining Association Rules (cont..)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buFont typeface="Wingdings" panose="05000000000000000000" pitchFamily="2" charset="2"/>
              <a:buChar char="Ø"/>
            </a:pP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Two-step approach: </a:t>
            </a:r>
          </a:p>
          <a:p>
            <a:pPr marL="914400" lvl="1" indent="-457200">
              <a:buFont typeface="Arial" panose="020B0604020202020204" pitchFamily="34" charset="0"/>
              <a:buAutoNum type="arabicPeriod"/>
            </a:pPr>
            <a:r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Frequent Itemset Generation</a:t>
            </a:r>
            <a:endParaRPr lang="en-US" alt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95400" lvl="2" indent="-381000">
              <a:buFont typeface="Arial" panose="020B0604020202020204" pitchFamily="34" charset="0"/>
              <a:buChar char="–"/>
            </a:pP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Generate all itemsets whose </a:t>
            </a:r>
            <a:r>
              <a:rPr lang="en-US" altLang="en-US" sz="2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 </a:t>
            </a:r>
            <a:r>
              <a:rPr lang="en-US" altLang="en-US" sz="2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 </a:t>
            </a:r>
            <a:r>
              <a:rPr lang="en-US" altLang="en-US" sz="2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minsup</a:t>
            </a:r>
          </a:p>
          <a:p>
            <a:pPr marL="1295400" lvl="2" indent="-381000">
              <a:buNone/>
            </a:pPr>
            <a:endParaRPr lang="en-US" alt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Arial" panose="020B0604020202020204" pitchFamily="34" charset="0"/>
              <a:buAutoNum type="arabicPeriod"/>
            </a:pPr>
            <a:r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 Generation</a:t>
            </a:r>
            <a:endParaRPr lang="en-US" alt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95400" lvl="2" indent="-381000">
              <a:buFont typeface="Arial" panose="020B0604020202020204" pitchFamily="34" charset="0"/>
              <a:buChar char="–"/>
            </a:pP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Generate </a:t>
            </a:r>
            <a:r>
              <a:rPr lang="en-US" altLang="en-US" sz="2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 confidence</a:t>
            </a: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 rules from each frequent itemset (strong rules), where each rule is a binary partitioning of a frequent itemset</a:t>
            </a:r>
          </a:p>
          <a:p>
            <a:pPr marL="533400" indent="-533400"/>
            <a:endParaRPr lang="en-US" alt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533400" algn="just">
              <a:buFont typeface="Wingdings" panose="05000000000000000000" pitchFamily="2" charset="2"/>
              <a:buChar char="Ø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Frequent itemset generation is still computationally expensive</a:t>
            </a:r>
          </a:p>
          <a:p>
            <a:pPr marL="533400" indent="-533400">
              <a:buNone/>
            </a:pPr>
            <a:endParaRPr lang="en-US" alt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0752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2800"/>
              <a:t>Frequent Itemset Generation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>
          <a:xfrm>
            <a:off x="1905000" y="914400"/>
            <a:ext cx="8839200" cy="54102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Brute-force approach: </a:t>
            </a:r>
          </a:p>
          <a:p>
            <a:pPr lvl="1"/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Each itemset in the lattice is a </a:t>
            </a:r>
            <a:r>
              <a:rPr lang="en-US" altLang="en-US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candidate</a:t>
            </a: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 frequent itemset</a:t>
            </a:r>
          </a:p>
          <a:p>
            <a:pPr lvl="1"/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Count the support of each candidate by scanning the database</a:t>
            </a:r>
          </a:p>
          <a:p>
            <a:pPr lvl="1"/>
            <a:endParaRPr lang="en-US" alt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alt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alt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alt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alt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alt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alt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Match each transaction against every candidate</a:t>
            </a:r>
          </a:p>
          <a:p>
            <a:pPr lvl="1"/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Complexity ~ O(NMw) =&gt; </a:t>
            </a:r>
            <a:r>
              <a:rPr lang="en-US" altLang="en-US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Expensive since M = 2</a:t>
            </a:r>
            <a:r>
              <a:rPr lang="en-US" altLang="en-US" sz="2200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!!!</a:t>
            </a:r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2668588" y="2438400"/>
          <a:ext cx="7281862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Visio" r:id="rId3" imgW="7643978" imgH="2744343" progId="Visio.Drawing.6">
                  <p:embed/>
                </p:oleObj>
              </mc:Choice>
              <mc:Fallback>
                <p:oleObj name="Visio" r:id="rId3" imgW="7643978" imgH="2744343" progId="Visio.Drawing.6">
                  <p:embed/>
                  <p:pic>
                    <p:nvPicPr>
                      <p:cNvPr id="717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8588" y="2438400"/>
                        <a:ext cx="7281862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31568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2006600" y="76200"/>
            <a:ext cx="8280400" cy="533400"/>
          </a:xfrm>
        </p:spPr>
        <p:txBody>
          <a:bodyPr/>
          <a:lstStyle/>
          <a:p>
            <a:pPr algn="ctr"/>
            <a:r>
              <a:rPr lang="en-US" altLang="en-US" sz="2500">
                <a:latin typeface="Times New Roman" panose="02020603050405020304" pitchFamily="18" charset="0"/>
                <a:cs typeface="Times New Roman" panose="02020603050405020304" pitchFamily="18" charset="0"/>
              </a:rPr>
              <a:t>Frequent Itemset Generation (cont..)</a:t>
            </a:r>
          </a:p>
        </p:txBody>
      </p:sp>
      <p:graphicFrame>
        <p:nvGraphicFramePr>
          <p:cNvPr id="8194" name="Object 3"/>
          <p:cNvGraphicFramePr>
            <a:graphicFrameLocks noChangeAspect="1"/>
          </p:cNvGraphicFramePr>
          <p:nvPr/>
        </p:nvGraphicFramePr>
        <p:xfrm>
          <a:off x="1828801" y="762001"/>
          <a:ext cx="7034213" cy="5313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VISIO" r:id="rId3" imgW="9807480" imgH="7407000" progId="Visio.Drawing.6">
                  <p:embed/>
                </p:oleObj>
              </mc:Choice>
              <mc:Fallback>
                <p:oleObj name="VISIO" r:id="rId3" imgW="9807480" imgH="7407000" progId="Visio.Drawing.6">
                  <p:embed/>
                  <p:pic>
                    <p:nvPicPr>
                      <p:cNvPr id="819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1" y="762001"/>
                        <a:ext cx="7034213" cy="5313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7772400" y="5257801"/>
            <a:ext cx="2743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Given d items, there are </a:t>
            </a:r>
            <a:r>
              <a:rPr lang="en-US" altLang="en-US" sz="2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 baseline="30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z="2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- 1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possible candidate itemsets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2895600" y="6153150"/>
            <a:ext cx="4495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Itemset Lattice for I = {a,b,c,d,e}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846828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152400"/>
            <a:ext cx="8534400" cy="533400"/>
          </a:xfrm>
        </p:spPr>
        <p:txBody>
          <a:bodyPr/>
          <a:lstStyle/>
          <a:p>
            <a:pPr algn="ctr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Frequent Itemset Generation Strategies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914400"/>
            <a:ext cx="8318500" cy="5257800"/>
          </a:xfrm>
        </p:spPr>
        <p:txBody>
          <a:bodyPr/>
          <a:lstStyle/>
          <a:p>
            <a:pPr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Several ways to reduce the computational complexity of frequent itemset generation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US" altLang="en-US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Reduce the </a:t>
            </a:r>
            <a:r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of candidates</a:t>
            </a: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(M)</a:t>
            </a:r>
          </a:p>
          <a:p>
            <a:pPr lvl="2" algn="just">
              <a:lnSpc>
                <a:spcPct val="90000"/>
              </a:lnSpc>
            </a:pP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Complete search: M=2</a:t>
            </a:r>
            <a:r>
              <a:rPr lang="en-US" altLang="en-US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  <a:p>
            <a:pPr lvl="2" algn="just">
              <a:lnSpc>
                <a:spcPct val="90000"/>
              </a:lnSpc>
            </a:pP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Use pruning techniques to reduce M</a:t>
            </a:r>
          </a:p>
          <a:p>
            <a:pPr lvl="4" algn="just">
              <a:lnSpc>
                <a:spcPct val="90000"/>
              </a:lnSpc>
            </a:pPr>
            <a:endParaRPr lang="en-US" altLang="en-US" sz="1100">
              <a:cs typeface="Times New Roman" panose="02020603050405020304" pitchFamily="18" charset="0"/>
            </a:endParaRPr>
          </a:p>
          <a:p>
            <a:pPr lvl="4" algn="just">
              <a:lnSpc>
                <a:spcPct val="90000"/>
              </a:lnSpc>
            </a:pPr>
            <a:endParaRPr lang="en-US" altLang="en-US" sz="900">
              <a:cs typeface="Times New Roman" panose="02020603050405020304" pitchFamily="18" charset="0"/>
            </a:endParaRP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Reduce the </a:t>
            </a:r>
            <a:r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of comparisons</a:t>
            </a: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(NM)</a:t>
            </a:r>
          </a:p>
          <a:p>
            <a:pPr lvl="2" algn="just">
              <a:lnSpc>
                <a:spcPct val="90000"/>
              </a:lnSpc>
            </a:pP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Use efficient data structures to store the candidates or transactions</a:t>
            </a:r>
          </a:p>
          <a:p>
            <a:pPr lvl="2" algn="just">
              <a:lnSpc>
                <a:spcPct val="90000"/>
              </a:lnSpc>
            </a:pP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 need to match every candidate against every transaction</a:t>
            </a:r>
          </a:p>
        </p:txBody>
      </p:sp>
    </p:spTree>
    <p:extLst>
      <p:ext uri="{BB962C8B-B14F-4D97-AF65-F5344CB8AC3E}">
        <p14:creationId xmlns:p14="http://schemas.microsoft.com/office/powerpoint/2010/main" val="21562337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2800">
                <a:solidFill>
                  <a:srgbClr val="C00000"/>
                </a:solidFill>
              </a:rPr>
              <a:t>The Apriori Principle</a:t>
            </a:r>
          </a:p>
        </p:txBody>
      </p:sp>
      <p:sp>
        <p:nvSpPr>
          <p:cNvPr id="1217539" name="Rectangle 3"/>
          <p:cNvSpPr>
            <a:spLocks noGrp="1" noChangeArrowheads="1"/>
          </p:cNvSpPr>
          <p:nvPr>
            <p:ph idx="1"/>
          </p:nvPr>
        </p:nvSpPr>
        <p:spPr>
          <a:xfrm>
            <a:off x="1935164" y="914400"/>
            <a:ext cx="8351837" cy="51816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  <a:defRPr/>
            </a:pPr>
            <a:r>
              <a:rPr lang="en-US" sz="2400" b="1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Apriori</a:t>
            </a:r>
            <a:r>
              <a:rPr lang="en-US" sz="24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principle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reduce number of candidates</a:t>
            </a:r>
          </a:p>
          <a:p>
            <a:pPr lvl="1" algn="just">
              <a:buFont typeface="Arial" charset="0"/>
              <a:buNone/>
              <a:defRPr/>
            </a:pPr>
            <a:r>
              <a:rPr lang="en-US" sz="2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Principle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: If an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itemset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is frequent, then all of its subsets must also be frequent</a:t>
            </a:r>
          </a:p>
          <a:p>
            <a:pPr marL="742950" lvl="1" indent="-285750" algn="just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55000"/>
              <a:buFont typeface="Wingdings" pitchFamily="2" charset="2"/>
              <a:buChar char="n"/>
              <a:defRPr/>
            </a:pPr>
            <a:r>
              <a:rPr lang="en-US" sz="2000" b="1" dirty="0">
                <a:solidFill>
                  <a:srgbClr val="1C1C1C"/>
                </a:solidFill>
                <a:latin typeface="Times New Roman" pitchFamily="18" charset="0"/>
                <a:cs typeface="Times New Roman" pitchFamily="18" charset="0"/>
              </a:rPr>
              <a:t>Ex1</a:t>
            </a:r>
            <a:r>
              <a:rPr lang="en-US" sz="2000" dirty="0">
                <a:solidFill>
                  <a:srgbClr val="1C1C1C"/>
                </a:solidFill>
                <a:latin typeface="Times New Roman" pitchFamily="18" charset="0"/>
                <a:cs typeface="Times New Roman" pitchFamily="18" charset="0"/>
              </a:rPr>
              <a:t>: If </a:t>
            </a:r>
            <a:r>
              <a:rPr lang="en-US" sz="2000" b="1" dirty="0">
                <a:solidFill>
                  <a:srgbClr val="1C1C1C"/>
                </a:solidFill>
                <a:latin typeface="Times New Roman" pitchFamily="18" charset="0"/>
                <a:cs typeface="Times New Roman" pitchFamily="18" charset="0"/>
              </a:rPr>
              <a:t>{beer, Sugar, nuts}</a:t>
            </a:r>
            <a:r>
              <a:rPr lang="en-US" sz="2000" dirty="0">
                <a:solidFill>
                  <a:srgbClr val="1C1C1C"/>
                </a:solidFill>
                <a:latin typeface="Times New Roman" pitchFamily="18" charset="0"/>
                <a:cs typeface="Times New Roman" pitchFamily="18" charset="0"/>
              </a:rPr>
              <a:t> is frequent, so </a:t>
            </a:r>
            <a:r>
              <a:rPr lang="en-US" sz="2000" b="1" dirty="0">
                <a:solidFill>
                  <a:srgbClr val="1C1C1C"/>
                </a:solidFill>
                <a:latin typeface="Times New Roman" pitchFamily="18" charset="0"/>
                <a:cs typeface="Times New Roman" pitchFamily="18" charset="0"/>
              </a:rPr>
              <a:t>{beer, Sugar</a:t>
            </a:r>
            <a:r>
              <a:rPr lang="en-US" sz="2000" dirty="0">
                <a:solidFill>
                  <a:srgbClr val="1C1C1C"/>
                </a:solidFill>
                <a:latin typeface="Times New Roman" pitchFamily="18" charset="0"/>
                <a:cs typeface="Times New Roman" pitchFamily="18" charset="0"/>
              </a:rPr>
              <a:t>} is also frequent i.e., every transaction having {beer, Sugar, nuts} also contains {beer, Sugar} </a:t>
            </a:r>
          </a:p>
          <a:p>
            <a:pPr marL="742950" lvl="1" indent="-285750" algn="just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55000"/>
              <a:buFont typeface="Wingdings" pitchFamily="2" charset="2"/>
              <a:buChar char="n"/>
              <a:defRPr/>
            </a:pPr>
            <a:r>
              <a:rPr lang="en-US" sz="2000" b="1" dirty="0">
                <a:solidFill>
                  <a:srgbClr val="1C1C1C"/>
                </a:solidFill>
                <a:latin typeface="Times New Roman" pitchFamily="18" charset="0"/>
                <a:cs typeface="Times New Roman" pitchFamily="18" charset="0"/>
              </a:rPr>
              <a:t>Ex2</a:t>
            </a:r>
            <a:r>
              <a:rPr lang="en-US" sz="2000" dirty="0">
                <a:solidFill>
                  <a:srgbClr val="1C1C1C"/>
                </a:solidFill>
                <a:latin typeface="Times New Roman" pitchFamily="18" charset="0"/>
                <a:cs typeface="Times New Roman" pitchFamily="18" charset="0"/>
              </a:rPr>
              <a:t>: If {c, d, e} is frequent, then all its subsets {c, d}, {c, e}, {d, e}, {c}, {d}, and {e} are also frequent</a:t>
            </a:r>
          </a:p>
          <a:p>
            <a:pPr marL="742950" lvl="1" indent="-285750" algn="just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55000"/>
              <a:buFont typeface="Wingdings" pitchFamily="2" charset="2"/>
              <a:buChar char="n"/>
              <a:defRPr/>
            </a:pPr>
            <a:endParaRPr lang="en-US" sz="1200" dirty="0">
              <a:solidFill>
                <a:srgbClr val="1C1C1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Apriori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principle holds due to the following property of the support measure:</a:t>
            </a:r>
          </a:p>
          <a:p>
            <a:pPr>
              <a:defRPr/>
            </a:pPr>
            <a:endParaRPr lang="en-US" dirty="0" smtClean="0"/>
          </a:p>
          <a:p>
            <a:pPr lvl="1">
              <a:buFont typeface="Arial" charset="0"/>
              <a:buChar char="–"/>
              <a:defRPr/>
            </a:pP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Support of an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itemset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never exceeds the support of its subsets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This is known as the </a:t>
            </a:r>
            <a:r>
              <a:rPr lang="en-US" sz="23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anti-monotone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property of support</a:t>
            </a:r>
          </a:p>
          <a:p>
            <a:pPr marL="742950" lvl="1" indent="-285750" algn="just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55000"/>
              <a:buFont typeface="Wingdings" pitchFamily="2" charset="2"/>
              <a:buChar char="n"/>
              <a:defRPr/>
            </a:pPr>
            <a:endParaRPr lang="en-US" sz="2200" dirty="0">
              <a:solidFill>
                <a:srgbClr val="1C1C1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3816351" y="4648201"/>
          <a:ext cx="5072063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3" imgW="1993680" imgH="203040" progId="Equation.3">
                  <p:embed/>
                </p:oleObj>
              </mc:Choice>
              <mc:Fallback>
                <p:oleObj name="Equation" r:id="rId3" imgW="1993680" imgH="203040" progId="Equation.3">
                  <p:embed/>
                  <p:pic>
                    <p:nvPicPr>
                      <p:cNvPr id="92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1" y="4648201"/>
                        <a:ext cx="5072063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37501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/>
          <p:cNvSpPr/>
          <p:nvPr/>
        </p:nvSpPr>
        <p:spPr bwMode="auto">
          <a:xfrm>
            <a:off x="5114926" y="993775"/>
            <a:ext cx="4430713" cy="3644900"/>
          </a:xfrm>
          <a:custGeom>
            <a:avLst/>
            <a:gdLst>
              <a:gd name="connsiteX0" fmla="*/ 4373218 w 4430952"/>
              <a:gd name="connsiteY0" fmla="*/ 3233530 h 3644348"/>
              <a:gd name="connsiteX1" fmla="*/ 4373218 w 4430952"/>
              <a:gd name="connsiteY1" fmla="*/ 2756452 h 3644348"/>
              <a:gd name="connsiteX2" fmla="*/ 4346713 w 4430952"/>
              <a:gd name="connsiteY2" fmla="*/ 2676939 h 3644348"/>
              <a:gd name="connsiteX3" fmla="*/ 4280452 w 4430952"/>
              <a:gd name="connsiteY3" fmla="*/ 2623930 h 3644348"/>
              <a:gd name="connsiteX4" fmla="*/ 4267200 w 4430952"/>
              <a:gd name="connsiteY4" fmla="*/ 2584174 h 3644348"/>
              <a:gd name="connsiteX5" fmla="*/ 4253948 w 4430952"/>
              <a:gd name="connsiteY5" fmla="*/ 2531165 h 3644348"/>
              <a:gd name="connsiteX6" fmla="*/ 4227444 w 4430952"/>
              <a:gd name="connsiteY6" fmla="*/ 2491409 h 3644348"/>
              <a:gd name="connsiteX7" fmla="*/ 4187687 w 4430952"/>
              <a:gd name="connsiteY7" fmla="*/ 2398644 h 3644348"/>
              <a:gd name="connsiteX8" fmla="*/ 4161183 w 4430952"/>
              <a:gd name="connsiteY8" fmla="*/ 2292626 h 3644348"/>
              <a:gd name="connsiteX9" fmla="*/ 4147931 w 4430952"/>
              <a:gd name="connsiteY9" fmla="*/ 2239617 h 3644348"/>
              <a:gd name="connsiteX10" fmla="*/ 4108174 w 4430952"/>
              <a:gd name="connsiteY10" fmla="*/ 2040835 h 3644348"/>
              <a:gd name="connsiteX11" fmla="*/ 4068418 w 4430952"/>
              <a:gd name="connsiteY11" fmla="*/ 1948070 h 3644348"/>
              <a:gd name="connsiteX12" fmla="*/ 4041913 w 4430952"/>
              <a:gd name="connsiteY12" fmla="*/ 1921565 h 3644348"/>
              <a:gd name="connsiteX13" fmla="*/ 4015409 w 4430952"/>
              <a:gd name="connsiteY13" fmla="*/ 1881809 h 3644348"/>
              <a:gd name="connsiteX14" fmla="*/ 3935896 w 4430952"/>
              <a:gd name="connsiteY14" fmla="*/ 1855304 h 3644348"/>
              <a:gd name="connsiteX15" fmla="*/ 3909391 w 4430952"/>
              <a:gd name="connsiteY15" fmla="*/ 1828800 h 3644348"/>
              <a:gd name="connsiteX16" fmla="*/ 3856383 w 4430952"/>
              <a:gd name="connsiteY16" fmla="*/ 1709530 h 3644348"/>
              <a:gd name="connsiteX17" fmla="*/ 3790122 w 4430952"/>
              <a:gd name="connsiteY17" fmla="*/ 1656522 h 3644348"/>
              <a:gd name="connsiteX18" fmla="*/ 3763618 w 4430952"/>
              <a:gd name="connsiteY18" fmla="*/ 1630017 h 3644348"/>
              <a:gd name="connsiteX19" fmla="*/ 3750365 w 4430952"/>
              <a:gd name="connsiteY19" fmla="*/ 1577009 h 3644348"/>
              <a:gd name="connsiteX20" fmla="*/ 3723861 w 4430952"/>
              <a:gd name="connsiteY20" fmla="*/ 1550504 h 3644348"/>
              <a:gd name="connsiteX21" fmla="*/ 3697357 w 4430952"/>
              <a:gd name="connsiteY21" fmla="*/ 1470991 h 3644348"/>
              <a:gd name="connsiteX22" fmla="*/ 3684104 w 4430952"/>
              <a:gd name="connsiteY22" fmla="*/ 1431235 h 3644348"/>
              <a:gd name="connsiteX23" fmla="*/ 3604591 w 4430952"/>
              <a:gd name="connsiteY23" fmla="*/ 1404730 h 3644348"/>
              <a:gd name="connsiteX24" fmla="*/ 3564835 w 4430952"/>
              <a:gd name="connsiteY24" fmla="*/ 1378226 h 3644348"/>
              <a:gd name="connsiteX25" fmla="*/ 3485322 w 4430952"/>
              <a:gd name="connsiteY25" fmla="*/ 1351722 h 3644348"/>
              <a:gd name="connsiteX26" fmla="*/ 3458818 w 4430952"/>
              <a:gd name="connsiteY26" fmla="*/ 1325217 h 3644348"/>
              <a:gd name="connsiteX27" fmla="*/ 3419061 w 4430952"/>
              <a:gd name="connsiteY27" fmla="*/ 1311965 h 3644348"/>
              <a:gd name="connsiteX28" fmla="*/ 3339548 w 4430952"/>
              <a:gd name="connsiteY28" fmla="*/ 1232452 h 3644348"/>
              <a:gd name="connsiteX29" fmla="*/ 3286539 w 4430952"/>
              <a:gd name="connsiteY29" fmla="*/ 1205948 h 3644348"/>
              <a:gd name="connsiteX30" fmla="*/ 3246783 w 4430952"/>
              <a:gd name="connsiteY30" fmla="*/ 1179444 h 3644348"/>
              <a:gd name="connsiteX31" fmla="*/ 3207026 w 4430952"/>
              <a:gd name="connsiteY31" fmla="*/ 1166191 h 3644348"/>
              <a:gd name="connsiteX32" fmla="*/ 3127513 w 4430952"/>
              <a:gd name="connsiteY32" fmla="*/ 1126435 h 3644348"/>
              <a:gd name="connsiteX33" fmla="*/ 3048000 w 4430952"/>
              <a:gd name="connsiteY33" fmla="*/ 1086678 h 3644348"/>
              <a:gd name="connsiteX34" fmla="*/ 2968487 w 4430952"/>
              <a:gd name="connsiteY34" fmla="*/ 1046922 h 3644348"/>
              <a:gd name="connsiteX35" fmla="*/ 2928731 w 4430952"/>
              <a:gd name="connsiteY35" fmla="*/ 1020417 h 3644348"/>
              <a:gd name="connsiteX36" fmla="*/ 2875722 w 4430952"/>
              <a:gd name="connsiteY36" fmla="*/ 954157 h 3644348"/>
              <a:gd name="connsiteX37" fmla="*/ 2835965 w 4430952"/>
              <a:gd name="connsiteY37" fmla="*/ 940904 h 3644348"/>
              <a:gd name="connsiteX38" fmla="*/ 2796209 w 4430952"/>
              <a:gd name="connsiteY38" fmla="*/ 914400 h 3644348"/>
              <a:gd name="connsiteX39" fmla="*/ 2716696 w 4430952"/>
              <a:gd name="connsiteY39" fmla="*/ 887896 h 3644348"/>
              <a:gd name="connsiteX40" fmla="*/ 2623931 w 4430952"/>
              <a:gd name="connsiteY40" fmla="*/ 861391 h 3644348"/>
              <a:gd name="connsiteX41" fmla="*/ 2531165 w 4430952"/>
              <a:gd name="connsiteY41" fmla="*/ 834887 h 3644348"/>
              <a:gd name="connsiteX42" fmla="*/ 2451652 w 4430952"/>
              <a:gd name="connsiteY42" fmla="*/ 795130 h 3644348"/>
              <a:gd name="connsiteX43" fmla="*/ 2411896 w 4430952"/>
              <a:gd name="connsiteY43" fmla="*/ 768626 h 3644348"/>
              <a:gd name="connsiteX44" fmla="*/ 2345635 w 4430952"/>
              <a:gd name="connsiteY44" fmla="*/ 715617 h 3644348"/>
              <a:gd name="connsiteX45" fmla="*/ 2266122 w 4430952"/>
              <a:gd name="connsiteY45" fmla="*/ 689113 h 3644348"/>
              <a:gd name="connsiteX46" fmla="*/ 2226365 w 4430952"/>
              <a:gd name="connsiteY46" fmla="*/ 675861 h 3644348"/>
              <a:gd name="connsiteX47" fmla="*/ 2120348 w 4430952"/>
              <a:gd name="connsiteY47" fmla="*/ 649357 h 3644348"/>
              <a:gd name="connsiteX48" fmla="*/ 2040835 w 4430952"/>
              <a:gd name="connsiteY48" fmla="*/ 596348 h 3644348"/>
              <a:gd name="connsiteX49" fmla="*/ 2001078 w 4430952"/>
              <a:gd name="connsiteY49" fmla="*/ 569844 h 3644348"/>
              <a:gd name="connsiteX50" fmla="*/ 1961322 w 4430952"/>
              <a:gd name="connsiteY50" fmla="*/ 556591 h 3644348"/>
              <a:gd name="connsiteX51" fmla="*/ 1828800 w 4430952"/>
              <a:gd name="connsiteY51" fmla="*/ 450574 h 3644348"/>
              <a:gd name="connsiteX52" fmla="*/ 1722783 w 4430952"/>
              <a:gd name="connsiteY52" fmla="*/ 357809 h 3644348"/>
              <a:gd name="connsiteX53" fmla="*/ 1683026 w 4430952"/>
              <a:gd name="connsiteY53" fmla="*/ 344557 h 3644348"/>
              <a:gd name="connsiteX54" fmla="*/ 1643270 w 4430952"/>
              <a:gd name="connsiteY54" fmla="*/ 318052 h 3644348"/>
              <a:gd name="connsiteX55" fmla="*/ 1590261 w 4430952"/>
              <a:gd name="connsiteY55" fmla="*/ 278296 h 3644348"/>
              <a:gd name="connsiteX56" fmla="*/ 1510748 w 4430952"/>
              <a:gd name="connsiteY56" fmla="*/ 265044 h 3644348"/>
              <a:gd name="connsiteX57" fmla="*/ 1391478 w 4430952"/>
              <a:gd name="connsiteY57" fmla="*/ 225287 h 3644348"/>
              <a:gd name="connsiteX58" fmla="*/ 1311965 w 4430952"/>
              <a:gd name="connsiteY58" fmla="*/ 198783 h 3644348"/>
              <a:gd name="connsiteX59" fmla="*/ 1232452 w 4430952"/>
              <a:gd name="connsiteY59" fmla="*/ 185530 h 3644348"/>
              <a:gd name="connsiteX60" fmla="*/ 1139687 w 4430952"/>
              <a:gd name="connsiteY60" fmla="*/ 159026 h 3644348"/>
              <a:gd name="connsiteX61" fmla="*/ 1033670 w 4430952"/>
              <a:gd name="connsiteY61" fmla="*/ 132522 h 3644348"/>
              <a:gd name="connsiteX62" fmla="*/ 940904 w 4430952"/>
              <a:gd name="connsiteY62" fmla="*/ 106017 h 3644348"/>
              <a:gd name="connsiteX63" fmla="*/ 874644 w 4430952"/>
              <a:gd name="connsiteY63" fmla="*/ 92765 h 3644348"/>
              <a:gd name="connsiteX64" fmla="*/ 808383 w 4430952"/>
              <a:gd name="connsiteY64" fmla="*/ 66261 h 3644348"/>
              <a:gd name="connsiteX65" fmla="*/ 702365 w 4430952"/>
              <a:gd name="connsiteY65" fmla="*/ 39757 h 3644348"/>
              <a:gd name="connsiteX66" fmla="*/ 596348 w 4430952"/>
              <a:gd name="connsiteY66" fmla="*/ 13252 h 3644348"/>
              <a:gd name="connsiteX67" fmla="*/ 477078 w 4430952"/>
              <a:gd name="connsiteY67" fmla="*/ 0 h 3644348"/>
              <a:gd name="connsiteX68" fmla="*/ 318052 w 4430952"/>
              <a:gd name="connsiteY68" fmla="*/ 26504 h 3644348"/>
              <a:gd name="connsiteX69" fmla="*/ 291548 w 4430952"/>
              <a:gd name="connsiteY69" fmla="*/ 53009 h 3644348"/>
              <a:gd name="connsiteX70" fmla="*/ 212035 w 4430952"/>
              <a:gd name="connsiteY70" fmla="*/ 79513 h 3644348"/>
              <a:gd name="connsiteX71" fmla="*/ 92765 w 4430952"/>
              <a:gd name="connsiteY71" fmla="*/ 145774 h 3644348"/>
              <a:gd name="connsiteX72" fmla="*/ 53009 w 4430952"/>
              <a:gd name="connsiteY72" fmla="*/ 159026 h 3644348"/>
              <a:gd name="connsiteX73" fmla="*/ 39757 w 4430952"/>
              <a:gd name="connsiteY73" fmla="*/ 265044 h 3644348"/>
              <a:gd name="connsiteX74" fmla="*/ 26504 w 4430952"/>
              <a:gd name="connsiteY74" fmla="*/ 490330 h 3644348"/>
              <a:gd name="connsiteX75" fmla="*/ 13252 w 4430952"/>
              <a:gd name="connsiteY75" fmla="*/ 530087 h 3644348"/>
              <a:gd name="connsiteX76" fmla="*/ 0 w 4430952"/>
              <a:gd name="connsiteY76" fmla="*/ 583096 h 3644348"/>
              <a:gd name="connsiteX77" fmla="*/ 13252 w 4430952"/>
              <a:gd name="connsiteY77" fmla="*/ 622852 h 3644348"/>
              <a:gd name="connsiteX78" fmla="*/ 53009 w 4430952"/>
              <a:gd name="connsiteY78" fmla="*/ 636104 h 3644348"/>
              <a:gd name="connsiteX79" fmla="*/ 79513 w 4430952"/>
              <a:gd name="connsiteY79" fmla="*/ 662609 h 3644348"/>
              <a:gd name="connsiteX80" fmla="*/ 92765 w 4430952"/>
              <a:gd name="connsiteY80" fmla="*/ 834887 h 3644348"/>
              <a:gd name="connsiteX81" fmla="*/ 106018 w 4430952"/>
              <a:gd name="connsiteY81" fmla="*/ 980661 h 3644348"/>
              <a:gd name="connsiteX82" fmla="*/ 145774 w 4430952"/>
              <a:gd name="connsiteY82" fmla="*/ 1007165 h 3644348"/>
              <a:gd name="connsiteX83" fmla="*/ 172278 w 4430952"/>
              <a:gd name="connsiteY83" fmla="*/ 1033670 h 3644348"/>
              <a:gd name="connsiteX84" fmla="*/ 212035 w 4430952"/>
              <a:gd name="connsiteY84" fmla="*/ 1219200 h 3644348"/>
              <a:gd name="connsiteX85" fmla="*/ 265044 w 4430952"/>
              <a:gd name="connsiteY85" fmla="*/ 1298713 h 3644348"/>
              <a:gd name="connsiteX86" fmla="*/ 344557 w 4430952"/>
              <a:gd name="connsiteY86" fmla="*/ 1325217 h 3644348"/>
              <a:gd name="connsiteX87" fmla="*/ 371061 w 4430952"/>
              <a:gd name="connsiteY87" fmla="*/ 1351722 h 3644348"/>
              <a:gd name="connsiteX88" fmla="*/ 410818 w 4430952"/>
              <a:gd name="connsiteY88" fmla="*/ 1417983 h 3644348"/>
              <a:gd name="connsiteX89" fmla="*/ 450574 w 4430952"/>
              <a:gd name="connsiteY89" fmla="*/ 1431235 h 3644348"/>
              <a:gd name="connsiteX90" fmla="*/ 477078 w 4430952"/>
              <a:gd name="connsiteY90" fmla="*/ 1470991 h 3644348"/>
              <a:gd name="connsiteX91" fmla="*/ 530087 w 4430952"/>
              <a:gd name="connsiteY91" fmla="*/ 1484244 h 3644348"/>
              <a:gd name="connsiteX92" fmla="*/ 675861 w 4430952"/>
              <a:gd name="connsiteY92" fmla="*/ 1510748 h 3644348"/>
              <a:gd name="connsiteX93" fmla="*/ 755374 w 4430952"/>
              <a:gd name="connsiteY93" fmla="*/ 1524000 h 3644348"/>
              <a:gd name="connsiteX94" fmla="*/ 808383 w 4430952"/>
              <a:gd name="connsiteY94" fmla="*/ 1537252 h 3644348"/>
              <a:gd name="connsiteX95" fmla="*/ 927652 w 4430952"/>
              <a:gd name="connsiteY95" fmla="*/ 1550504 h 3644348"/>
              <a:gd name="connsiteX96" fmla="*/ 967409 w 4430952"/>
              <a:gd name="connsiteY96" fmla="*/ 1563757 h 3644348"/>
              <a:gd name="connsiteX97" fmla="*/ 1007165 w 4430952"/>
              <a:gd name="connsiteY97" fmla="*/ 1590261 h 3644348"/>
              <a:gd name="connsiteX98" fmla="*/ 1086678 w 4430952"/>
              <a:gd name="connsiteY98" fmla="*/ 1616765 h 3644348"/>
              <a:gd name="connsiteX99" fmla="*/ 1126435 w 4430952"/>
              <a:gd name="connsiteY99" fmla="*/ 1630017 h 3644348"/>
              <a:gd name="connsiteX100" fmla="*/ 1166191 w 4430952"/>
              <a:gd name="connsiteY100" fmla="*/ 1643270 h 3644348"/>
              <a:gd name="connsiteX101" fmla="*/ 1192696 w 4430952"/>
              <a:gd name="connsiteY101" fmla="*/ 1669774 h 3644348"/>
              <a:gd name="connsiteX102" fmla="*/ 1391478 w 4430952"/>
              <a:gd name="connsiteY102" fmla="*/ 1709530 h 3644348"/>
              <a:gd name="connsiteX103" fmla="*/ 1470991 w 4430952"/>
              <a:gd name="connsiteY103" fmla="*/ 1736035 h 3644348"/>
              <a:gd name="connsiteX104" fmla="*/ 1616765 w 4430952"/>
              <a:gd name="connsiteY104" fmla="*/ 1762539 h 3644348"/>
              <a:gd name="connsiteX105" fmla="*/ 1643270 w 4430952"/>
              <a:gd name="connsiteY105" fmla="*/ 1789044 h 3644348"/>
              <a:gd name="connsiteX106" fmla="*/ 1722783 w 4430952"/>
              <a:gd name="connsiteY106" fmla="*/ 1895061 h 3644348"/>
              <a:gd name="connsiteX107" fmla="*/ 1802296 w 4430952"/>
              <a:gd name="connsiteY107" fmla="*/ 1948070 h 3644348"/>
              <a:gd name="connsiteX108" fmla="*/ 1828800 w 4430952"/>
              <a:gd name="connsiteY108" fmla="*/ 1987826 h 3644348"/>
              <a:gd name="connsiteX109" fmla="*/ 1868557 w 4430952"/>
              <a:gd name="connsiteY109" fmla="*/ 2001078 h 3644348"/>
              <a:gd name="connsiteX110" fmla="*/ 1974574 w 4430952"/>
              <a:gd name="connsiteY110" fmla="*/ 2014330 h 3644348"/>
              <a:gd name="connsiteX111" fmla="*/ 2040835 w 4430952"/>
              <a:gd name="connsiteY111" fmla="*/ 2239617 h 3644348"/>
              <a:gd name="connsiteX112" fmla="*/ 2173357 w 4430952"/>
              <a:gd name="connsiteY112" fmla="*/ 2319130 h 3644348"/>
              <a:gd name="connsiteX113" fmla="*/ 2213113 w 4430952"/>
              <a:gd name="connsiteY113" fmla="*/ 2332383 h 3644348"/>
              <a:gd name="connsiteX114" fmla="*/ 2239618 w 4430952"/>
              <a:gd name="connsiteY114" fmla="*/ 2358887 h 3644348"/>
              <a:gd name="connsiteX115" fmla="*/ 2464904 w 4430952"/>
              <a:gd name="connsiteY115" fmla="*/ 2411896 h 3644348"/>
              <a:gd name="connsiteX116" fmla="*/ 2650435 w 4430952"/>
              <a:gd name="connsiteY116" fmla="*/ 2438400 h 3644348"/>
              <a:gd name="connsiteX117" fmla="*/ 2716696 w 4430952"/>
              <a:gd name="connsiteY117" fmla="*/ 2478157 h 3644348"/>
              <a:gd name="connsiteX118" fmla="*/ 2756452 w 4430952"/>
              <a:gd name="connsiteY118" fmla="*/ 2491409 h 3644348"/>
              <a:gd name="connsiteX119" fmla="*/ 2862470 w 4430952"/>
              <a:gd name="connsiteY119" fmla="*/ 2517913 h 3644348"/>
              <a:gd name="connsiteX120" fmla="*/ 2915478 w 4430952"/>
              <a:gd name="connsiteY120" fmla="*/ 2531165 h 3644348"/>
              <a:gd name="connsiteX121" fmla="*/ 2994991 w 4430952"/>
              <a:gd name="connsiteY121" fmla="*/ 2584174 h 3644348"/>
              <a:gd name="connsiteX122" fmla="*/ 3034748 w 4430952"/>
              <a:gd name="connsiteY122" fmla="*/ 2610678 h 3644348"/>
              <a:gd name="connsiteX123" fmla="*/ 3114261 w 4430952"/>
              <a:gd name="connsiteY123" fmla="*/ 2637183 h 3644348"/>
              <a:gd name="connsiteX124" fmla="*/ 3154018 w 4430952"/>
              <a:gd name="connsiteY124" fmla="*/ 2650435 h 3644348"/>
              <a:gd name="connsiteX125" fmla="*/ 3193774 w 4430952"/>
              <a:gd name="connsiteY125" fmla="*/ 2729948 h 3644348"/>
              <a:gd name="connsiteX126" fmla="*/ 3246783 w 4430952"/>
              <a:gd name="connsiteY126" fmla="*/ 2849217 h 3644348"/>
              <a:gd name="connsiteX127" fmla="*/ 3260035 w 4430952"/>
              <a:gd name="connsiteY127" fmla="*/ 2915478 h 3644348"/>
              <a:gd name="connsiteX128" fmla="*/ 3286539 w 4430952"/>
              <a:gd name="connsiteY128" fmla="*/ 2994991 h 3644348"/>
              <a:gd name="connsiteX129" fmla="*/ 3299791 w 4430952"/>
              <a:gd name="connsiteY129" fmla="*/ 3034748 h 3644348"/>
              <a:gd name="connsiteX130" fmla="*/ 3313044 w 4430952"/>
              <a:gd name="connsiteY130" fmla="*/ 3074504 h 3644348"/>
              <a:gd name="connsiteX131" fmla="*/ 3326296 w 4430952"/>
              <a:gd name="connsiteY131" fmla="*/ 3114261 h 3644348"/>
              <a:gd name="connsiteX132" fmla="*/ 3366052 w 4430952"/>
              <a:gd name="connsiteY132" fmla="*/ 3339548 h 3644348"/>
              <a:gd name="connsiteX133" fmla="*/ 3379304 w 4430952"/>
              <a:gd name="connsiteY133" fmla="*/ 3379304 h 3644348"/>
              <a:gd name="connsiteX134" fmla="*/ 3405809 w 4430952"/>
              <a:gd name="connsiteY134" fmla="*/ 3405809 h 3644348"/>
              <a:gd name="connsiteX135" fmla="*/ 3419061 w 4430952"/>
              <a:gd name="connsiteY135" fmla="*/ 3445565 h 3644348"/>
              <a:gd name="connsiteX136" fmla="*/ 3551583 w 4430952"/>
              <a:gd name="connsiteY136" fmla="*/ 3511826 h 3644348"/>
              <a:gd name="connsiteX137" fmla="*/ 3657600 w 4430952"/>
              <a:gd name="connsiteY137" fmla="*/ 3525078 h 3644348"/>
              <a:gd name="connsiteX138" fmla="*/ 3763618 w 4430952"/>
              <a:gd name="connsiteY138" fmla="*/ 3578087 h 3644348"/>
              <a:gd name="connsiteX139" fmla="*/ 3843131 w 4430952"/>
              <a:gd name="connsiteY139" fmla="*/ 3604591 h 3644348"/>
              <a:gd name="connsiteX140" fmla="*/ 3882887 w 4430952"/>
              <a:gd name="connsiteY140" fmla="*/ 3617844 h 3644348"/>
              <a:gd name="connsiteX141" fmla="*/ 3975652 w 4430952"/>
              <a:gd name="connsiteY141" fmla="*/ 3644348 h 3644348"/>
              <a:gd name="connsiteX142" fmla="*/ 4293704 w 4430952"/>
              <a:gd name="connsiteY142" fmla="*/ 3604591 h 3644348"/>
              <a:gd name="connsiteX143" fmla="*/ 4333461 w 4430952"/>
              <a:gd name="connsiteY143" fmla="*/ 3591339 h 3644348"/>
              <a:gd name="connsiteX144" fmla="*/ 4373218 w 4430952"/>
              <a:gd name="connsiteY144" fmla="*/ 3564835 h 3644348"/>
              <a:gd name="connsiteX145" fmla="*/ 4373218 w 4430952"/>
              <a:gd name="connsiteY145" fmla="*/ 3405809 h 3644348"/>
              <a:gd name="connsiteX146" fmla="*/ 4399722 w 4430952"/>
              <a:gd name="connsiteY146" fmla="*/ 3193774 h 3644348"/>
              <a:gd name="connsiteX147" fmla="*/ 4386470 w 4430952"/>
              <a:gd name="connsiteY147" fmla="*/ 3140765 h 3644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</a:cxnLst>
            <a:rect l="l" t="t" r="r" b="b"/>
            <a:pathLst>
              <a:path w="4430952" h="3644348">
                <a:moveTo>
                  <a:pt x="4373218" y="3233530"/>
                </a:moveTo>
                <a:cubicBezTo>
                  <a:pt x="4430952" y="3060329"/>
                  <a:pt x="4403988" y="3156453"/>
                  <a:pt x="4373218" y="2756452"/>
                </a:cubicBezTo>
                <a:cubicBezTo>
                  <a:pt x="4371075" y="2728596"/>
                  <a:pt x="4369959" y="2692436"/>
                  <a:pt x="4346713" y="2676939"/>
                </a:cubicBezTo>
                <a:cubicBezTo>
                  <a:pt x="4296561" y="2643504"/>
                  <a:pt x="4318219" y="2661697"/>
                  <a:pt x="4280452" y="2623930"/>
                </a:cubicBezTo>
                <a:cubicBezTo>
                  <a:pt x="4276035" y="2610678"/>
                  <a:pt x="4271037" y="2597605"/>
                  <a:pt x="4267200" y="2584174"/>
                </a:cubicBezTo>
                <a:cubicBezTo>
                  <a:pt x="4262196" y="2566661"/>
                  <a:pt x="4261123" y="2547906"/>
                  <a:pt x="4253948" y="2531165"/>
                </a:cubicBezTo>
                <a:cubicBezTo>
                  <a:pt x="4247674" y="2516526"/>
                  <a:pt x="4236279" y="2504661"/>
                  <a:pt x="4227444" y="2491409"/>
                </a:cubicBezTo>
                <a:cubicBezTo>
                  <a:pt x="4199860" y="2381081"/>
                  <a:pt x="4233447" y="2490166"/>
                  <a:pt x="4187687" y="2398644"/>
                </a:cubicBezTo>
                <a:cubicBezTo>
                  <a:pt x="4173479" y="2370228"/>
                  <a:pt x="4167231" y="2319843"/>
                  <a:pt x="4161183" y="2292626"/>
                </a:cubicBezTo>
                <a:cubicBezTo>
                  <a:pt x="4157232" y="2274846"/>
                  <a:pt x="4152348" y="2257287"/>
                  <a:pt x="4147931" y="2239617"/>
                </a:cubicBezTo>
                <a:cubicBezTo>
                  <a:pt x="4131592" y="2092580"/>
                  <a:pt x="4147327" y="2158297"/>
                  <a:pt x="4108174" y="2040835"/>
                </a:cubicBezTo>
                <a:cubicBezTo>
                  <a:pt x="4096394" y="2005495"/>
                  <a:pt x="4090253" y="1980822"/>
                  <a:pt x="4068418" y="1948070"/>
                </a:cubicBezTo>
                <a:cubicBezTo>
                  <a:pt x="4061487" y="1937674"/>
                  <a:pt x="4049718" y="1931322"/>
                  <a:pt x="4041913" y="1921565"/>
                </a:cubicBezTo>
                <a:cubicBezTo>
                  <a:pt x="4031964" y="1909128"/>
                  <a:pt x="4028915" y="1890250"/>
                  <a:pt x="4015409" y="1881809"/>
                </a:cubicBezTo>
                <a:cubicBezTo>
                  <a:pt x="3991718" y="1867002"/>
                  <a:pt x="3935896" y="1855304"/>
                  <a:pt x="3935896" y="1855304"/>
                </a:cubicBezTo>
                <a:cubicBezTo>
                  <a:pt x="3927061" y="1846469"/>
                  <a:pt x="3914979" y="1839975"/>
                  <a:pt x="3909391" y="1828800"/>
                </a:cubicBezTo>
                <a:cubicBezTo>
                  <a:pt x="3860356" y="1730731"/>
                  <a:pt x="3908357" y="1774498"/>
                  <a:pt x="3856383" y="1709530"/>
                </a:cubicBezTo>
                <a:cubicBezTo>
                  <a:pt x="3827942" y="1673979"/>
                  <a:pt x="3828385" y="1687133"/>
                  <a:pt x="3790122" y="1656522"/>
                </a:cubicBezTo>
                <a:cubicBezTo>
                  <a:pt x="3780366" y="1648717"/>
                  <a:pt x="3772453" y="1638852"/>
                  <a:pt x="3763618" y="1630017"/>
                </a:cubicBezTo>
                <a:cubicBezTo>
                  <a:pt x="3759200" y="1612348"/>
                  <a:pt x="3758510" y="1593299"/>
                  <a:pt x="3750365" y="1577009"/>
                </a:cubicBezTo>
                <a:cubicBezTo>
                  <a:pt x="3744777" y="1565834"/>
                  <a:pt x="3729449" y="1561679"/>
                  <a:pt x="3723861" y="1550504"/>
                </a:cubicBezTo>
                <a:cubicBezTo>
                  <a:pt x="3711367" y="1525515"/>
                  <a:pt x="3706192" y="1497495"/>
                  <a:pt x="3697357" y="1470991"/>
                </a:cubicBezTo>
                <a:cubicBezTo>
                  <a:pt x="3692940" y="1457739"/>
                  <a:pt x="3697356" y="1435652"/>
                  <a:pt x="3684104" y="1431235"/>
                </a:cubicBezTo>
                <a:cubicBezTo>
                  <a:pt x="3657600" y="1422400"/>
                  <a:pt x="3627837" y="1420227"/>
                  <a:pt x="3604591" y="1404730"/>
                </a:cubicBezTo>
                <a:cubicBezTo>
                  <a:pt x="3591339" y="1395895"/>
                  <a:pt x="3579389" y="1384694"/>
                  <a:pt x="3564835" y="1378226"/>
                </a:cubicBezTo>
                <a:cubicBezTo>
                  <a:pt x="3539305" y="1366879"/>
                  <a:pt x="3485322" y="1351722"/>
                  <a:pt x="3485322" y="1351722"/>
                </a:cubicBezTo>
                <a:cubicBezTo>
                  <a:pt x="3476487" y="1342887"/>
                  <a:pt x="3469532" y="1331645"/>
                  <a:pt x="3458818" y="1325217"/>
                </a:cubicBezTo>
                <a:cubicBezTo>
                  <a:pt x="3446840" y="1318030"/>
                  <a:pt x="3430088" y="1320541"/>
                  <a:pt x="3419061" y="1311965"/>
                </a:cubicBezTo>
                <a:cubicBezTo>
                  <a:pt x="3389474" y="1288953"/>
                  <a:pt x="3373074" y="1249215"/>
                  <a:pt x="3339548" y="1232452"/>
                </a:cubicBezTo>
                <a:cubicBezTo>
                  <a:pt x="3321878" y="1223617"/>
                  <a:pt x="3303691" y="1215749"/>
                  <a:pt x="3286539" y="1205948"/>
                </a:cubicBezTo>
                <a:cubicBezTo>
                  <a:pt x="3272711" y="1198046"/>
                  <a:pt x="3261028" y="1186567"/>
                  <a:pt x="3246783" y="1179444"/>
                </a:cubicBezTo>
                <a:cubicBezTo>
                  <a:pt x="3234289" y="1173197"/>
                  <a:pt x="3219520" y="1172438"/>
                  <a:pt x="3207026" y="1166191"/>
                </a:cubicBezTo>
                <a:cubicBezTo>
                  <a:pt x="3104274" y="1114815"/>
                  <a:pt x="3227437" y="1159742"/>
                  <a:pt x="3127513" y="1126435"/>
                </a:cubicBezTo>
                <a:cubicBezTo>
                  <a:pt x="3013588" y="1050482"/>
                  <a:pt x="3157724" y="1141539"/>
                  <a:pt x="3048000" y="1086678"/>
                </a:cubicBezTo>
                <a:cubicBezTo>
                  <a:pt x="2945241" y="1035299"/>
                  <a:pt x="3068418" y="1080232"/>
                  <a:pt x="2968487" y="1046922"/>
                </a:cubicBezTo>
                <a:cubicBezTo>
                  <a:pt x="2955235" y="1038087"/>
                  <a:pt x="2938681" y="1032854"/>
                  <a:pt x="2928731" y="1020417"/>
                </a:cubicBezTo>
                <a:cubicBezTo>
                  <a:pt x="2877783" y="956732"/>
                  <a:pt x="2964336" y="998465"/>
                  <a:pt x="2875722" y="954157"/>
                </a:cubicBezTo>
                <a:cubicBezTo>
                  <a:pt x="2863228" y="947910"/>
                  <a:pt x="2848459" y="947151"/>
                  <a:pt x="2835965" y="940904"/>
                </a:cubicBezTo>
                <a:cubicBezTo>
                  <a:pt x="2821720" y="933781"/>
                  <a:pt x="2810763" y="920868"/>
                  <a:pt x="2796209" y="914400"/>
                </a:cubicBezTo>
                <a:cubicBezTo>
                  <a:pt x="2770679" y="903053"/>
                  <a:pt x="2743200" y="896731"/>
                  <a:pt x="2716696" y="887896"/>
                </a:cubicBezTo>
                <a:cubicBezTo>
                  <a:pt x="2621377" y="856124"/>
                  <a:pt x="2740405" y="894670"/>
                  <a:pt x="2623931" y="861391"/>
                </a:cubicBezTo>
                <a:cubicBezTo>
                  <a:pt x="2490899" y="823381"/>
                  <a:pt x="2696812" y="876298"/>
                  <a:pt x="2531165" y="834887"/>
                </a:cubicBezTo>
                <a:cubicBezTo>
                  <a:pt x="2417232" y="758932"/>
                  <a:pt x="2561384" y="849997"/>
                  <a:pt x="2451652" y="795130"/>
                </a:cubicBezTo>
                <a:cubicBezTo>
                  <a:pt x="2437407" y="788007"/>
                  <a:pt x="2424333" y="778575"/>
                  <a:pt x="2411896" y="768626"/>
                </a:cubicBezTo>
                <a:cubicBezTo>
                  <a:pt x="2377479" y="741093"/>
                  <a:pt x="2391516" y="736009"/>
                  <a:pt x="2345635" y="715617"/>
                </a:cubicBezTo>
                <a:cubicBezTo>
                  <a:pt x="2320105" y="704270"/>
                  <a:pt x="2292626" y="697948"/>
                  <a:pt x="2266122" y="689113"/>
                </a:cubicBezTo>
                <a:cubicBezTo>
                  <a:pt x="2252870" y="684696"/>
                  <a:pt x="2239917" y="679249"/>
                  <a:pt x="2226365" y="675861"/>
                </a:cubicBezTo>
                <a:lnTo>
                  <a:pt x="2120348" y="649357"/>
                </a:lnTo>
                <a:lnTo>
                  <a:pt x="2040835" y="596348"/>
                </a:lnTo>
                <a:cubicBezTo>
                  <a:pt x="2027583" y="587513"/>
                  <a:pt x="2016188" y="574881"/>
                  <a:pt x="2001078" y="569844"/>
                </a:cubicBezTo>
                <a:lnTo>
                  <a:pt x="1961322" y="556591"/>
                </a:lnTo>
                <a:cubicBezTo>
                  <a:pt x="1858679" y="453948"/>
                  <a:pt x="1910043" y="477654"/>
                  <a:pt x="1828800" y="450574"/>
                </a:cubicBezTo>
                <a:cubicBezTo>
                  <a:pt x="1794258" y="416032"/>
                  <a:pt x="1766613" y="379724"/>
                  <a:pt x="1722783" y="357809"/>
                </a:cubicBezTo>
                <a:cubicBezTo>
                  <a:pt x="1710289" y="351562"/>
                  <a:pt x="1696278" y="348974"/>
                  <a:pt x="1683026" y="344557"/>
                </a:cubicBezTo>
                <a:cubicBezTo>
                  <a:pt x="1669774" y="335722"/>
                  <a:pt x="1656230" y="327309"/>
                  <a:pt x="1643270" y="318052"/>
                </a:cubicBezTo>
                <a:cubicBezTo>
                  <a:pt x="1625297" y="305214"/>
                  <a:pt x="1610768" y="286499"/>
                  <a:pt x="1590261" y="278296"/>
                </a:cubicBezTo>
                <a:cubicBezTo>
                  <a:pt x="1565313" y="268317"/>
                  <a:pt x="1537252" y="269461"/>
                  <a:pt x="1510748" y="265044"/>
                </a:cubicBezTo>
                <a:cubicBezTo>
                  <a:pt x="1413561" y="216449"/>
                  <a:pt x="1504511" y="256114"/>
                  <a:pt x="1391478" y="225287"/>
                </a:cubicBezTo>
                <a:cubicBezTo>
                  <a:pt x="1364524" y="217936"/>
                  <a:pt x="1339069" y="205559"/>
                  <a:pt x="1311965" y="198783"/>
                </a:cubicBezTo>
                <a:cubicBezTo>
                  <a:pt x="1285897" y="192266"/>
                  <a:pt x="1258634" y="191572"/>
                  <a:pt x="1232452" y="185530"/>
                </a:cubicBezTo>
                <a:cubicBezTo>
                  <a:pt x="1201117" y="178299"/>
                  <a:pt x="1170760" y="167312"/>
                  <a:pt x="1139687" y="159026"/>
                </a:cubicBezTo>
                <a:cubicBezTo>
                  <a:pt x="1104490" y="149640"/>
                  <a:pt x="1068227" y="144041"/>
                  <a:pt x="1033670" y="132522"/>
                </a:cubicBezTo>
                <a:cubicBezTo>
                  <a:pt x="989402" y="117766"/>
                  <a:pt x="990818" y="117109"/>
                  <a:pt x="940904" y="106017"/>
                </a:cubicBezTo>
                <a:cubicBezTo>
                  <a:pt x="918916" y="101131"/>
                  <a:pt x="896218" y="99237"/>
                  <a:pt x="874644" y="92765"/>
                </a:cubicBezTo>
                <a:cubicBezTo>
                  <a:pt x="851859" y="85930"/>
                  <a:pt x="831119" y="73257"/>
                  <a:pt x="808383" y="66261"/>
                </a:cubicBezTo>
                <a:cubicBezTo>
                  <a:pt x="773567" y="55549"/>
                  <a:pt x="737508" y="49342"/>
                  <a:pt x="702365" y="39757"/>
                </a:cubicBezTo>
                <a:cubicBezTo>
                  <a:pt x="634524" y="21255"/>
                  <a:pt x="687137" y="26222"/>
                  <a:pt x="596348" y="13252"/>
                </a:cubicBezTo>
                <a:cubicBezTo>
                  <a:pt x="556749" y="7595"/>
                  <a:pt x="516835" y="4417"/>
                  <a:pt x="477078" y="0"/>
                </a:cubicBezTo>
                <a:cubicBezTo>
                  <a:pt x="465300" y="1309"/>
                  <a:pt x="353371" y="5312"/>
                  <a:pt x="318052" y="26504"/>
                </a:cubicBezTo>
                <a:cubicBezTo>
                  <a:pt x="307338" y="32932"/>
                  <a:pt x="302723" y="47421"/>
                  <a:pt x="291548" y="53009"/>
                </a:cubicBezTo>
                <a:cubicBezTo>
                  <a:pt x="266560" y="65503"/>
                  <a:pt x="212035" y="79513"/>
                  <a:pt x="212035" y="79513"/>
                </a:cubicBezTo>
                <a:cubicBezTo>
                  <a:pt x="152523" y="139025"/>
                  <a:pt x="190058" y="113343"/>
                  <a:pt x="92765" y="145774"/>
                </a:cubicBezTo>
                <a:lnTo>
                  <a:pt x="53009" y="159026"/>
                </a:lnTo>
                <a:cubicBezTo>
                  <a:pt x="386" y="211647"/>
                  <a:pt x="39757" y="157899"/>
                  <a:pt x="39757" y="265044"/>
                </a:cubicBezTo>
                <a:cubicBezTo>
                  <a:pt x="39757" y="340269"/>
                  <a:pt x="33989" y="415478"/>
                  <a:pt x="26504" y="490330"/>
                </a:cubicBezTo>
                <a:cubicBezTo>
                  <a:pt x="25114" y="504230"/>
                  <a:pt x="17090" y="516655"/>
                  <a:pt x="13252" y="530087"/>
                </a:cubicBezTo>
                <a:cubicBezTo>
                  <a:pt x="8248" y="547600"/>
                  <a:pt x="4417" y="565426"/>
                  <a:pt x="0" y="583096"/>
                </a:cubicBezTo>
                <a:cubicBezTo>
                  <a:pt x="4417" y="596348"/>
                  <a:pt x="3374" y="612975"/>
                  <a:pt x="13252" y="622852"/>
                </a:cubicBezTo>
                <a:cubicBezTo>
                  <a:pt x="23130" y="632730"/>
                  <a:pt x="41031" y="628917"/>
                  <a:pt x="53009" y="636104"/>
                </a:cubicBezTo>
                <a:cubicBezTo>
                  <a:pt x="63723" y="642532"/>
                  <a:pt x="70678" y="653774"/>
                  <a:pt x="79513" y="662609"/>
                </a:cubicBezTo>
                <a:cubicBezTo>
                  <a:pt x="115896" y="771755"/>
                  <a:pt x="109969" y="714465"/>
                  <a:pt x="92765" y="834887"/>
                </a:cubicBezTo>
                <a:cubicBezTo>
                  <a:pt x="97183" y="883478"/>
                  <a:pt x="91669" y="934027"/>
                  <a:pt x="106018" y="980661"/>
                </a:cubicBezTo>
                <a:cubicBezTo>
                  <a:pt x="110702" y="995884"/>
                  <a:pt x="133337" y="997215"/>
                  <a:pt x="145774" y="1007165"/>
                </a:cubicBezTo>
                <a:cubicBezTo>
                  <a:pt x="155530" y="1014970"/>
                  <a:pt x="163443" y="1024835"/>
                  <a:pt x="172278" y="1033670"/>
                </a:cubicBezTo>
                <a:cubicBezTo>
                  <a:pt x="177885" y="1078527"/>
                  <a:pt x="182985" y="1175626"/>
                  <a:pt x="212035" y="1219200"/>
                </a:cubicBezTo>
                <a:cubicBezTo>
                  <a:pt x="229705" y="1245704"/>
                  <a:pt x="234824" y="1288640"/>
                  <a:pt x="265044" y="1298713"/>
                </a:cubicBezTo>
                <a:lnTo>
                  <a:pt x="344557" y="1325217"/>
                </a:lnTo>
                <a:cubicBezTo>
                  <a:pt x="353392" y="1334052"/>
                  <a:pt x="364633" y="1341008"/>
                  <a:pt x="371061" y="1351722"/>
                </a:cubicBezTo>
                <a:cubicBezTo>
                  <a:pt x="394515" y="1390812"/>
                  <a:pt x="368845" y="1392799"/>
                  <a:pt x="410818" y="1417983"/>
                </a:cubicBezTo>
                <a:cubicBezTo>
                  <a:pt x="422796" y="1425170"/>
                  <a:pt x="437322" y="1426818"/>
                  <a:pt x="450574" y="1431235"/>
                </a:cubicBezTo>
                <a:cubicBezTo>
                  <a:pt x="459409" y="1444487"/>
                  <a:pt x="463826" y="1462156"/>
                  <a:pt x="477078" y="1470991"/>
                </a:cubicBezTo>
                <a:cubicBezTo>
                  <a:pt x="492233" y="1481094"/>
                  <a:pt x="512574" y="1479240"/>
                  <a:pt x="530087" y="1484244"/>
                </a:cubicBezTo>
                <a:cubicBezTo>
                  <a:pt x="634014" y="1513938"/>
                  <a:pt x="478520" y="1482557"/>
                  <a:pt x="675861" y="1510748"/>
                </a:cubicBezTo>
                <a:cubicBezTo>
                  <a:pt x="702461" y="1514548"/>
                  <a:pt x="729026" y="1518730"/>
                  <a:pt x="755374" y="1524000"/>
                </a:cubicBezTo>
                <a:cubicBezTo>
                  <a:pt x="773234" y="1527572"/>
                  <a:pt x="790381" y="1534483"/>
                  <a:pt x="808383" y="1537252"/>
                </a:cubicBezTo>
                <a:cubicBezTo>
                  <a:pt x="847919" y="1543334"/>
                  <a:pt x="887896" y="1546087"/>
                  <a:pt x="927652" y="1550504"/>
                </a:cubicBezTo>
                <a:cubicBezTo>
                  <a:pt x="940904" y="1554922"/>
                  <a:pt x="954915" y="1557510"/>
                  <a:pt x="967409" y="1563757"/>
                </a:cubicBezTo>
                <a:cubicBezTo>
                  <a:pt x="981654" y="1570880"/>
                  <a:pt x="992611" y="1583793"/>
                  <a:pt x="1007165" y="1590261"/>
                </a:cubicBezTo>
                <a:cubicBezTo>
                  <a:pt x="1032695" y="1601608"/>
                  <a:pt x="1060174" y="1607930"/>
                  <a:pt x="1086678" y="1616765"/>
                </a:cubicBezTo>
                <a:lnTo>
                  <a:pt x="1126435" y="1630017"/>
                </a:lnTo>
                <a:lnTo>
                  <a:pt x="1166191" y="1643270"/>
                </a:lnTo>
                <a:cubicBezTo>
                  <a:pt x="1175026" y="1652105"/>
                  <a:pt x="1181521" y="1664186"/>
                  <a:pt x="1192696" y="1669774"/>
                </a:cubicBezTo>
                <a:cubicBezTo>
                  <a:pt x="1259817" y="1703334"/>
                  <a:pt x="1316518" y="1701201"/>
                  <a:pt x="1391478" y="1709530"/>
                </a:cubicBezTo>
                <a:cubicBezTo>
                  <a:pt x="1417982" y="1718365"/>
                  <a:pt x="1443433" y="1731442"/>
                  <a:pt x="1470991" y="1736035"/>
                </a:cubicBezTo>
                <a:cubicBezTo>
                  <a:pt x="1572722" y="1752990"/>
                  <a:pt x="1524156" y="1744017"/>
                  <a:pt x="1616765" y="1762539"/>
                </a:cubicBezTo>
                <a:cubicBezTo>
                  <a:pt x="1625600" y="1771374"/>
                  <a:pt x="1635773" y="1779048"/>
                  <a:pt x="1643270" y="1789044"/>
                </a:cubicBezTo>
                <a:cubicBezTo>
                  <a:pt x="1666771" y="1820379"/>
                  <a:pt x="1688045" y="1869008"/>
                  <a:pt x="1722783" y="1895061"/>
                </a:cubicBezTo>
                <a:cubicBezTo>
                  <a:pt x="1748267" y="1914174"/>
                  <a:pt x="1802296" y="1948070"/>
                  <a:pt x="1802296" y="1948070"/>
                </a:cubicBezTo>
                <a:cubicBezTo>
                  <a:pt x="1811131" y="1961322"/>
                  <a:pt x="1816363" y="1977877"/>
                  <a:pt x="1828800" y="1987826"/>
                </a:cubicBezTo>
                <a:cubicBezTo>
                  <a:pt x="1839708" y="1996552"/>
                  <a:pt x="1854813" y="1998579"/>
                  <a:pt x="1868557" y="2001078"/>
                </a:cubicBezTo>
                <a:cubicBezTo>
                  <a:pt x="1903597" y="2007449"/>
                  <a:pt x="1939235" y="2009913"/>
                  <a:pt x="1974574" y="2014330"/>
                </a:cubicBezTo>
                <a:cubicBezTo>
                  <a:pt x="2094634" y="2134390"/>
                  <a:pt x="1964991" y="1981749"/>
                  <a:pt x="2040835" y="2239617"/>
                </a:cubicBezTo>
                <a:cubicBezTo>
                  <a:pt x="2056654" y="2293400"/>
                  <a:pt x="2133804" y="2305946"/>
                  <a:pt x="2173357" y="2319130"/>
                </a:cubicBezTo>
                <a:lnTo>
                  <a:pt x="2213113" y="2332383"/>
                </a:lnTo>
                <a:cubicBezTo>
                  <a:pt x="2221948" y="2341218"/>
                  <a:pt x="2229862" y="2351082"/>
                  <a:pt x="2239618" y="2358887"/>
                </a:cubicBezTo>
                <a:cubicBezTo>
                  <a:pt x="2313971" y="2418368"/>
                  <a:pt x="2331788" y="2389710"/>
                  <a:pt x="2464904" y="2411896"/>
                </a:cubicBezTo>
                <a:cubicBezTo>
                  <a:pt x="2579547" y="2431003"/>
                  <a:pt x="2517755" y="2421815"/>
                  <a:pt x="2650435" y="2438400"/>
                </a:cubicBezTo>
                <a:cubicBezTo>
                  <a:pt x="2763055" y="2475940"/>
                  <a:pt x="2625742" y="2423584"/>
                  <a:pt x="2716696" y="2478157"/>
                </a:cubicBezTo>
                <a:cubicBezTo>
                  <a:pt x="2728674" y="2485344"/>
                  <a:pt x="2742975" y="2487734"/>
                  <a:pt x="2756452" y="2491409"/>
                </a:cubicBezTo>
                <a:cubicBezTo>
                  <a:pt x="2791595" y="2500993"/>
                  <a:pt x="2827131" y="2509078"/>
                  <a:pt x="2862470" y="2517913"/>
                </a:cubicBezTo>
                <a:lnTo>
                  <a:pt x="2915478" y="2531165"/>
                </a:lnTo>
                <a:lnTo>
                  <a:pt x="2994991" y="2584174"/>
                </a:lnTo>
                <a:cubicBezTo>
                  <a:pt x="3008243" y="2593009"/>
                  <a:pt x="3019638" y="2605641"/>
                  <a:pt x="3034748" y="2610678"/>
                </a:cubicBezTo>
                <a:lnTo>
                  <a:pt x="3114261" y="2637183"/>
                </a:lnTo>
                <a:lnTo>
                  <a:pt x="3154018" y="2650435"/>
                </a:lnTo>
                <a:cubicBezTo>
                  <a:pt x="3229974" y="2764369"/>
                  <a:pt x="3138909" y="2620216"/>
                  <a:pt x="3193774" y="2729948"/>
                </a:cubicBezTo>
                <a:cubicBezTo>
                  <a:pt x="3230788" y="2803976"/>
                  <a:pt x="3223991" y="2735253"/>
                  <a:pt x="3246783" y="2849217"/>
                </a:cubicBezTo>
                <a:cubicBezTo>
                  <a:pt x="3251200" y="2871304"/>
                  <a:pt x="3254109" y="2893747"/>
                  <a:pt x="3260035" y="2915478"/>
                </a:cubicBezTo>
                <a:cubicBezTo>
                  <a:pt x="3267386" y="2942432"/>
                  <a:pt x="3277704" y="2968487"/>
                  <a:pt x="3286539" y="2994991"/>
                </a:cubicBezTo>
                <a:lnTo>
                  <a:pt x="3299791" y="3034748"/>
                </a:lnTo>
                <a:lnTo>
                  <a:pt x="3313044" y="3074504"/>
                </a:lnTo>
                <a:lnTo>
                  <a:pt x="3326296" y="3114261"/>
                </a:lnTo>
                <a:cubicBezTo>
                  <a:pt x="3342077" y="3287857"/>
                  <a:pt x="3324119" y="3213748"/>
                  <a:pt x="3366052" y="3339548"/>
                </a:cubicBezTo>
                <a:cubicBezTo>
                  <a:pt x="3370469" y="3352800"/>
                  <a:pt x="3369427" y="3369427"/>
                  <a:pt x="3379304" y="3379304"/>
                </a:cubicBezTo>
                <a:lnTo>
                  <a:pt x="3405809" y="3405809"/>
                </a:lnTo>
                <a:cubicBezTo>
                  <a:pt x="3410226" y="3419061"/>
                  <a:pt x="3410942" y="3434198"/>
                  <a:pt x="3419061" y="3445565"/>
                </a:cubicBezTo>
                <a:cubicBezTo>
                  <a:pt x="3466324" y="3511732"/>
                  <a:pt x="3474031" y="3500747"/>
                  <a:pt x="3551583" y="3511826"/>
                </a:cubicBezTo>
                <a:cubicBezTo>
                  <a:pt x="3586839" y="3516863"/>
                  <a:pt x="3622261" y="3520661"/>
                  <a:pt x="3657600" y="3525078"/>
                </a:cubicBezTo>
                <a:cubicBezTo>
                  <a:pt x="3703859" y="3571339"/>
                  <a:pt x="3672250" y="3547632"/>
                  <a:pt x="3763618" y="3578087"/>
                </a:cubicBezTo>
                <a:lnTo>
                  <a:pt x="3843131" y="3604591"/>
                </a:lnTo>
                <a:cubicBezTo>
                  <a:pt x="3856383" y="3609008"/>
                  <a:pt x="3869335" y="3614456"/>
                  <a:pt x="3882887" y="3617844"/>
                </a:cubicBezTo>
                <a:cubicBezTo>
                  <a:pt x="3949448" y="3634484"/>
                  <a:pt x="3918617" y="3625336"/>
                  <a:pt x="3975652" y="3644348"/>
                </a:cubicBezTo>
                <a:cubicBezTo>
                  <a:pt x="4070675" y="3637561"/>
                  <a:pt x="4198794" y="3636227"/>
                  <a:pt x="4293704" y="3604591"/>
                </a:cubicBezTo>
                <a:cubicBezTo>
                  <a:pt x="4306956" y="3600174"/>
                  <a:pt x="4320967" y="3597586"/>
                  <a:pt x="4333461" y="3591339"/>
                </a:cubicBezTo>
                <a:cubicBezTo>
                  <a:pt x="4347707" y="3584216"/>
                  <a:pt x="4359966" y="3573670"/>
                  <a:pt x="4373218" y="3564835"/>
                </a:cubicBezTo>
                <a:cubicBezTo>
                  <a:pt x="4404286" y="3471630"/>
                  <a:pt x="4373218" y="3583347"/>
                  <a:pt x="4373218" y="3405809"/>
                </a:cubicBezTo>
                <a:cubicBezTo>
                  <a:pt x="4373218" y="3262572"/>
                  <a:pt x="4371730" y="3277749"/>
                  <a:pt x="4399722" y="3193774"/>
                </a:cubicBezTo>
                <a:lnTo>
                  <a:pt x="4386470" y="3140765"/>
                </a:lnTo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1270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44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2387600" y="304800"/>
            <a:ext cx="8280400" cy="533400"/>
          </a:xfrm>
        </p:spPr>
        <p:txBody>
          <a:bodyPr/>
          <a:lstStyle/>
          <a:p>
            <a:pPr algn="ctr"/>
            <a:r>
              <a:rPr lang="en-US" altLang="en-US" sz="2800"/>
              <a:t>Illustrating Apriori Principle</a:t>
            </a:r>
          </a:p>
        </p:txBody>
      </p:sp>
      <p:grpSp>
        <p:nvGrpSpPr>
          <p:cNvPr id="10245" name="Group 2"/>
          <p:cNvGrpSpPr>
            <a:grpSpLocks/>
          </p:cNvGrpSpPr>
          <p:nvPr/>
        </p:nvGrpSpPr>
        <p:grpSpPr bwMode="auto">
          <a:xfrm>
            <a:off x="2057400" y="1241426"/>
            <a:ext cx="8458200" cy="5235575"/>
            <a:chOff x="5254" y="-102"/>
            <a:chExt cx="5327" cy="3298"/>
          </a:xfrm>
        </p:grpSpPr>
        <p:sp>
          <p:nvSpPr>
            <p:cNvPr id="10251" name="Line 3"/>
            <p:cNvSpPr>
              <a:spLocks noChangeShapeType="1"/>
            </p:cNvSpPr>
            <p:nvPr/>
          </p:nvSpPr>
          <p:spPr bwMode="auto">
            <a:xfrm flipH="1" flipV="1">
              <a:off x="9669" y="1804"/>
              <a:ext cx="528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Text Box 4"/>
            <p:cNvSpPr txBox="1">
              <a:spLocks noChangeArrowheads="1"/>
            </p:cNvSpPr>
            <p:nvPr/>
          </p:nvSpPr>
          <p:spPr bwMode="auto">
            <a:xfrm>
              <a:off x="9573" y="2112"/>
              <a:ext cx="1008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000" b="0">
                  <a:solidFill>
                    <a:srgbClr val="0C6D9C"/>
                  </a:solidFill>
                </a:rPr>
                <a:t>Frequent Itemset</a:t>
              </a:r>
              <a:endParaRPr lang="en-US" altLang="en-US" sz="2000" b="0">
                <a:solidFill>
                  <a:srgbClr val="0C6D9C"/>
                </a:solidFill>
                <a:sym typeface="Symbol" panose="05050102010706020507" pitchFamily="18" charset="2"/>
              </a:endParaRPr>
            </a:p>
          </p:txBody>
        </p:sp>
        <p:graphicFrame>
          <p:nvGraphicFramePr>
            <p:cNvPr id="10242" name="Object 3"/>
            <p:cNvGraphicFramePr>
              <a:graphicFrameLocks noChangeAspect="1"/>
            </p:cNvGraphicFramePr>
            <p:nvPr/>
          </p:nvGraphicFramePr>
          <p:xfrm>
            <a:off x="5254" y="-102"/>
            <a:ext cx="4437" cy="3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42" name="Visio" r:id="rId3" imgW="9866478" imgH="7377618" progId="Visio.Drawing.6">
                    <p:embed/>
                  </p:oleObj>
                </mc:Choice>
                <mc:Fallback>
                  <p:oleObj name="Visio" r:id="rId3" imgW="9866478" imgH="7377618" progId="Visio.Drawing.6">
                    <p:embed/>
                    <p:pic>
                      <p:nvPicPr>
                        <p:cNvPr id="10242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54" y="-102"/>
                          <a:ext cx="4437" cy="3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246" name="Oval 13"/>
          <p:cNvSpPr>
            <a:spLocks noChangeArrowheads="1"/>
          </p:cNvSpPr>
          <p:nvPr/>
        </p:nvSpPr>
        <p:spPr bwMode="auto">
          <a:xfrm>
            <a:off x="2209800" y="2971800"/>
            <a:ext cx="457200" cy="304800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100" b="0"/>
          </a:p>
        </p:txBody>
      </p:sp>
      <p:sp>
        <p:nvSpPr>
          <p:cNvPr id="10247" name="TextBox 14"/>
          <p:cNvSpPr txBox="1">
            <a:spLocks noChangeArrowheads="1"/>
          </p:cNvSpPr>
          <p:nvPr/>
        </p:nvSpPr>
        <p:spPr bwMode="auto">
          <a:xfrm>
            <a:off x="2209800" y="2971800"/>
            <a:ext cx="457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8623300" y="4060825"/>
            <a:ext cx="457200" cy="3048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0249" name="TextBox 16"/>
          <p:cNvSpPr txBox="1">
            <a:spLocks noChangeArrowheads="1"/>
          </p:cNvSpPr>
          <p:nvPr/>
        </p:nvSpPr>
        <p:spPr bwMode="auto">
          <a:xfrm>
            <a:off x="8610600" y="4067176"/>
            <a:ext cx="533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/>
              <a:t>CDE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133600" y="6324600"/>
            <a:ext cx="784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800"/>
              <a:t>If {c, d, e} is frequent, then all subsets of this itemset are frequent. </a:t>
            </a:r>
          </a:p>
        </p:txBody>
      </p:sp>
    </p:spTree>
    <p:extLst>
      <p:ext uri="{BB962C8B-B14F-4D97-AF65-F5344CB8AC3E}">
        <p14:creationId xmlns:p14="http://schemas.microsoft.com/office/powerpoint/2010/main" val="11552175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6" grpId="0" animBg="1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8" name="Group 2"/>
          <p:cNvGrpSpPr>
            <a:grpSpLocks/>
          </p:cNvGrpSpPr>
          <p:nvPr/>
        </p:nvGrpSpPr>
        <p:grpSpPr bwMode="auto">
          <a:xfrm>
            <a:off x="1752601" y="1000125"/>
            <a:ext cx="8831263" cy="5029200"/>
            <a:chOff x="144" y="686"/>
            <a:chExt cx="5563" cy="3298"/>
          </a:xfrm>
        </p:grpSpPr>
        <p:sp>
          <p:nvSpPr>
            <p:cNvPr id="11274" name="Line 3"/>
            <p:cNvSpPr>
              <a:spLocks noChangeShapeType="1"/>
            </p:cNvSpPr>
            <p:nvPr/>
          </p:nvSpPr>
          <p:spPr bwMode="auto">
            <a:xfrm flipV="1">
              <a:off x="864" y="1920"/>
              <a:ext cx="576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5" name="Text Box 4"/>
            <p:cNvSpPr txBox="1">
              <a:spLocks noChangeArrowheads="1"/>
            </p:cNvSpPr>
            <p:nvPr/>
          </p:nvSpPr>
          <p:spPr bwMode="auto">
            <a:xfrm>
              <a:off x="144" y="2112"/>
              <a:ext cx="100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000" b="0">
                  <a:solidFill>
                    <a:srgbClr val="0C6D9C"/>
                  </a:solidFill>
                </a:rPr>
                <a:t>Found to be Infrequent</a:t>
              </a:r>
              <a:endParaRPr lang="en-US" altLang="en-US" sz="2000" b="0">
                <a:solidFill>
                  <a:srgbClr val="0C6D9C"/>
                </a:solidFill>
                <a:sym typeface="Symbol" panose="05050102010706020507" pitchFamily="18" charset="2"/>
              </a:endParaRPr>
            </a:p>
          </p:txBody>
        </p:sp>
        <p:graphicFrame>
          <p:nvGraphicFramePr>
            <p:cNvPr id="11267" name="Object 3"/>
            <p:cNvGraphicFramePr>
              <a:graphicFrameLocks noChangeAspect="1"/>
            </p:cNvGraphicFramePr>
            <p:nvPr/>
          </p:nvGraphicFramePr>
          <p:xfrm>
            <a:off x="1392" y="686"/>
            <a:ext cx="4315" cy="3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6" name="Visio" r:id="rId3" imgW="9866478" imgH="7377618" progId="Visio.Drawing.6">
                    <p:embed/>
                  </p:oleObj>
                </mc:Choice>
                <mc:Fallback>
                  <p:oleObj name="Visio" r:id="rId3" imgW="9866478" imgH="7377618" progId="Visio.Drawing.6">
                    <p:embed/>
                    <p:pic>
                      <p:nvPicPr>
                        <p:cNvPr id="11267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2" y="686"/>
                          <a:ext cx="4315" cy="3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269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0"/>
            <a:ext cx="8280400" cy="533400"/>
          </a:xfrm>
        </p:spPr>
        <p:txBody>
          <a:bodyPr/>
          <a:lstStyle/>
          <a:p>
            <a:pPr algn="ctr"/>
            <a:r>
              <a:rPr lang="en-US" altLang="en-US" sz="2300"/>
              <a:t>Illustrating Apriori Principle (cont..)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733801" y="990600"/>
            <a:ext cx="6850063" cy="5029200"/>
            <a:chOff x="1392" y="686"/>
            <a:chExt cx="4315" cy="3298"/>
          </a:xfrm>
        </p:grpSpPr>
        <p:graphicFrame>
          <p:nvGraphicFramePr>
            <p:cNvPr id="11266" name="Object 2"/>
            <p:cNvGraphicFramePr>
              <a:graphicFrameLocks noChangeAspect="1"/>
            </p:cNvGraphicFramePr>
            <p:nvPr/>
          </p:nvGraphicFramePr>
          <p:xfrm>
            <a:off x="1392" y="686"/>
            <a:ext cx="4315" cy="3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7" name="Visio" r:id="rId5" imgW="9866478" imgH="7377618" progId="Visio.Drawing.6">
                    <p:embed/>
                  </p:oleObj>
                </mc:Choice>
                <mc:Fallback>
                  <p:oleObj name="Visio" r:id="rId5" imgW="9866478" imgH="7377618" progId="Visio.Drawing.6">
                    <p:embed/>
                    <p:pic>
                      <p:nvPicPr>
                        <p:cNvPr id="11266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2" y="686"/>
                          <a:ext cx="4315" cy="3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73" name="Text Box 9"/>
            <p:cNvSpPr txBox="1">
              <a:spLocks noChangeArrowheads="1"/>
            </p:cNvSpPr>
            <p:nvPr/>
          </p:nvSpPr>
          <p:spPr bwMode="auto">
            <a:xfrm>
              <a:off x="1488" y="3494"/>
              <a:ext cx="912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000" b="0">
                  <a:solidFill>
                    <a:srgbClr val="FF0000"/>
                  </a:solidFill>
                </a:rPr>
                <a:t>Pruned supersets</a:t>
              </a:r>
              <a:endParaRPr lang="en-US" altLang="en-US" sz="2000" b="0">
                <a:solidFill>
                  <a:srgbClr val="FF0000"/>
                </a:solidFill>
                <a:sym typeface="Symbol" panose="05050102010706020507" pitchFamily="18" charset="2"/>
              </a:endParaRPr>
            </a:p>
          </p:txBody>
        </p:sp>
      </p:grpSp>
      <p:sp>
        <p:nvSpPr>
          <p:cNvPr id="11271" name="Rectangle 9"/>
          <p:cNvSpPr>
            <a:spLocks noChangeArrowheads="1"/>
          </p:cNvSpPr>
          <p:nvPr/>
        </p:nvSpPr>
        <p:spPr bwMode="auto">
          <a:xfrm>
            <a:off x="1905000" y="466725"/>
            <a:ext cx="83820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n-US" altLang="en-US" sz="2300" i="1">
                <a:solidFill>
                  <a:srgbClr val="FF0000"/>
                </a:solidFill>
                <a:latin typeface="Times New Roman" panose="02020603050405020304" pitchFamily="18" charset="0"/>
              </a:rPr>
              <a:t>Contrapositive</a:t>
            </a:r>
            <a:r>
              <a:rPr lang="en-US" altLang="en-US" sz="2300" i="1">
                <a:solidFill>
                  <a:srgbClr val="333399"/>
                </a:solidFill>
                <a:latin typeface="Times New Roman" panose="02020603050405020304" pitchFamily="18" charset="0"/>
              </a:rPr>
              <a:t>: If an itemset is not frequent, none of its supersets are frequent.</a:t>
            </a:r>
          </a:p>
        </p:txBody>
      </p:sp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1752600" y="6019801"/>
            <a:ext cx="8686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The strategy of trimming the exponential search space based on the support measure is known as </a:t>
            </a:r>
            <a:r>
              <a:rPr lang="en-US" altLang="en-US" sz="2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support-based pruning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206704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2200"/>
              <a:t>Frequent Itemset Generation in the </a:t>
            </a:r>
            <a:r>
              <a:rPr lang="en-US" altLang="en-US" sz="2200" i="1"/>
              <a:t>Apriori</a:t>
            </a:r>
            <a:r>
              <a:rPr lang="en-US" altLang="en-US" sz="2200"/>
              <a:t> Algorithm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1935164" y="914400"/>
            <a:ext cx="8351837" cy="5181600"/>
          </a:xfrm>
        </p:spPr>
        <p:txBody>
          <a:bodyPr/>
          <a:lstStyle/>
          <a:p>
            <a:pPr marL="342900" indent="-342900" algn="just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 smtClean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Method: </a:t>
            </a:r>
          </a:p>
          <a:p>
            <a:pPr marL="742950" lvl="1" indent="-285750" algn="just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55000"/>
              <a:buFont typeface="Wingdings" panose="05000000000000000000" pitchFamily="2" charset="2"/>
              <a:buChar char="n"/>
            </a:pPr>
            <a:r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Initially, scan DB once to get frequent 1-itemset</a:t>
            </a:r>
          </a:p>
          <a:p>
            <a:pPr marL="742950" lvl="1" indent="-285750" algn="just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55000"/>
              <a:buFont typeface="Wingdings" panose="05000000000000000000" pitchFamily="2" charset="2"/>
              <a:buChar char="n"/>
            </a:pPr>
            <a:r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Generate</a:t>
            </a:r>
            <a:r>
              <a:rPr lang="en-US" altLang="en-US" smtClean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length (k+1) </a:t>
            </a:r>
            <a:r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candidate</a:t>
            </a:r>
            <a:r>
              <a:rPr lang="en-US" altLang="en-US" smtClean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itemsets from length k </a:t>
            </a:r>
            <a:r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frequent</a:t>
            </a:r>
            <a:r>
              <a:rPr lang="en-US" altLang="en-US" smtClean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itemsets</a:t>
            </a:r>
          </a:p>
          <a:p>
            <a:pPr marL="742950" lvl="1" indent="-285750" algn="just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55000"/>
              <a:buFont typeface="Wingdings" panose="05000000000000000000" pitchFamily="2" charset="2"/>
              <a:buChar char="n"/>
            </a:pPr>
            <a:r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</a:t>
            </a:r>
            <a:r>
              <a:rPr lang="en-US" altLang="en-US" smtClean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candidates against DB</a:t>
            </a:r>
          </a:p>
          <a:p>
            <a:pPr marL="742950" lvl="1" indent="-285750" algn="just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55000"/>
              <a:buFont typeface="Wingdings" panose="05000000000000000000" pitchFamily="2" charset="2"/>
              <a:buChar char="n"/>
            </a:pPr>
            <a:r>
              <a:rPr lang="en-US" altLang="en-US" smtClean="0">
                <a:solidFill>
                  <a:srgbClr val="1C1C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Terminate when no frequent or candidate set can be generated</a:t>
            </a:r>
          </a:p>
          <a:p>
            <a:pPr lvl="2" algn="just">
              <a:buFont typeface="Wingdings" panose="05000000000000000000" pitchFamily="2" charset="2"/>
              <a:buNone/>
            </a:pPr>
            <a:endParaRPr lang="en-US" alt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just">
              <a:buFont typeface="Wingdings" panose="05000000000000000000" pitchFamily="2" charset="2"/>
              <a:buNone/>
            </a:pPr>
            <a:endParaRPr lang="en-US" alt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4994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2000"/>
              <a:t>Frequent Itemset Generation in the </a:t>
            </a:r>
            <a:r>
              <a:rPr lang="en-US" altLang="en-US" sz="2000" i="1"/>
              <a:t>Apriori</a:t>
            </a:r>
            <a:r>
              <a:rPr lang="en-US" altLang="en-US" sz="2000"/>
              <a:t> Algorithm (cont..)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057400" y="1066800"/>
            <a:ext cx="8305800" cy="518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292100" indent="-292100">
              <a:lnSpc>
                <a:spcPct val="110000"/>
              </a:lnSpc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75000"/>
              <a:defRPr/>
            </a:pPr>
            <a:r>
              <a:rPr lang="en-US" sz="2400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Algorithm:</a:t>
            </a:r>
            <a:r>
              <a:rPr lang="en-US" sz="2400" i="1" kern="0" dirty="0">
                <a:latin typeface="Times New Roman" pitchFamily="18" charset="0"/>
                <a:cs typeface="Times New Roman" pitchFamily="18" charset="0"/>
              </a:rPr>
              <a:t>				</a:t>
            </a:r>
          </a:p>
          <a:p>
            <a:pPr marL="292100" indent="-292100">
              <a:lnSpc>
                <a:spcPct val="110000"/>
              </a:lnSpc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75000"/>
              <a:defRPr/>
            </a:pPr>
            <a:r>
              <a:rPr lang="en-US" sz="2000" i="1" kern="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i="1" kern="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: Candidate k-</a:t>
            </a:r>
            <a:r>
              <a:rPr lang="en-US" sz="2000" kern="0" dirty="0" err="1">
                <a:latin typeface="Times New Roman" pitchFamily="18" charset="0"/>
                <a:cs typeface="Times New Roman" pitchFamily="18" charset="0"/>
              </a:rPr>
              <a:t>itemsets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  ;   </a:t>
            </a:r>
            <a:r>
              <a:rPr lang="en-US" sz="2000" i="1" kern="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i="1" kern="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: set of frequent k-</a:t>
            </a:r>
            <a:r>
              <a:rPr lang="en-US" sz="2000" kern="0" dirty="0" err="1">
                <a:latin typeface="Times New Roman" pitchFamily="18" charset="0"/>
                <a:cs typeface="Times New Roman" pitchFamily="18" charset="0"/>
              </a:rPr>
              <a:t>itemsets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92100" indent="-292100">
              <a:lnSpc>
                <a:spcPct val="110000"/>
              </a:lnSpc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75000"/>
              <a:defRPr/>
            </a:pPr>
            <a:endParaRPr lang="en-US" sz="600" kern="0" dirty="0">
              <a:latin typeface="Times New Roman" pitchFamily="18" charset="0"/>
              <a:cs typeface="Times New Roman" pitchFamily="18" charset="0"/>
            </a:endParaRPr>
          </a:p>
          <a:p>
            <a:pPr marL="292100" indent="-292100">
              <a:buClr>
                <a:srgbClr val="0C7B9C"/>
              </a:buClr>
              <a:buSzPct val="75000"/>
              <a:defRPr/>
            </a:pP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k=1;</a:t>
            </a:r>
          </a:p>
          <a:p>
            <a:pPr marL="292100" indent="-292100">
              <a:buClr>
                <a:srgbClr val="0C7B9C"/>
              </a:buClr>
              <a:buSzPct val="75000"/>
              <a:defRPr/>
            </a:pPr>
            <a:r>
              <a:rPr lang="en-US" sz="2000" kern="0" dirty="0" err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kern="0" baseline="-25000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kern="0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= { </a:t>
            </a:r>
            <a:r>
              <a:rPr lang="en-US" sz="2000" kern="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 | </a:t>
            </a:r>
            <a:r>
              <a:rPr lang="en-US" sz="2000" kern="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 € I Ʌ </a:t>
            </a:r>
            <a:r>
              <a:rPr lang="el-GR" sz="2000" kern="0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 ({</a:t>
            </a:r>
            <a:r>
              <a:rPr lang="en-US" sz="2000" kern="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}) ≥ N x </a:t>
            </a:r>
            <a:r>
              <a:rPr lang="en-US" sz="2000" kern="0" dirty="0" err="1">
                <a:latin typeface="Times New Roman" pitchFamily="18" charset="0"/>
                <a:cs typeface="Times New Roman" pitchFamily="18" charset="0"/>
              </a:rPr>
              <a:t>minsup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}	{ Find all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frequent 1-itemsets}</a:t>
            </a:r>
            <a:endParaRPr lang="en-US" sz="2000" kern="0" dirty="0">
              <a:latin typeface="Times New Roman" pitchFamily="18" charset="0"/>
              <a:cs typeface="Times New Roman" pitchFamily="18" charset="0"/>
            </a:endParaRPr>
          </a:p>
          <a:p>
            <a:pPr marL="292100" indent="-292100">
              <a:buClr>
                <a:srgbClr val="0C7B9C"/>
              </a:buClr>
              <a:buSzPct val="75000"/>
              <a:defRPr/>
            </a:pP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Repeat</a:t>
            </a:r>
          </a:p>
          <a:p>
            <a:pPr marL="292100" indent="-292100">
              <a:buClr>
                <a:srgbClr val="0C7B9C"/>
              </a:buClr>
              <a:buSzPct val="75000"/>
              <a:defRPr/>
            </a:pP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	k=k+1;</a:t>
            </a:r>
          </a:p>
          <a:p>
            <a:pPr marL="292100" indent="-292100">
              <a:buClr>
                <a:srgbClr val="0C7B9C"/>
              </a:buClr>
              <a:buSzPct val="75000"/>
              <a:defRPr/>
            </a:pP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	C</a:t>
            </a:r>
            <a:r>
              <a:rPr lang="en-US" sz="2000" kern="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kern="0" dirty="0" err="1">
                <a:latin typeface="Times New Roman" pitchFamily="18" charset="0"/>
                <a:cs typeface="Times New Roman" pitchFamily="18" charset="0"/>
              </a:rPr>
              <a:t>apiori_gen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(F</a:t>
            </a:r>
            <a:r>
              <a:rPr lang="en-US" sz="2000" kern="0" baseline="-25000" dirty="0">
                <a:latin typeface="Times New Roman" pitchFamily="18" charset="0"/>
                <a:cs typeface="Times New Roman" pitchFamily="18" charset="0"/>
              </a:rPr>
              <a:t>k-1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)			{Generate Candidate </a:t>
            </a:r>
            <a:r>
              <a:rPr lang="en-US" sz="2000" kern="0" dirty="0" err="1">
                <a:latin typeface="Times New Roman" pitchFamily="18" charset="0"/>
                <a:cs typeface="Times New Roman" pitchFamily="18" charset="0"/>
              </a:rPr>
              <a:t>Itemsets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marL="292100" indent="-292100">
              <a:buClr>
                <a:srgbClr val="0C7B9C"/>
              </a:buClr>
              <a:buSzPct val="75000"/>
              <a:defRPr/>
            </a:pP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for each transaction t  € T do </a:t>
            </a:r>
          </a:p>
          <a:p>
            <a:pPr marL="292100" indent="-292100">
              <a:buClr>
                <a:srgbClr val="0C7B9C"/>
              </a:buClr>
              <a:buSzPct val="75000"/>
              <a:defRPr/>
            </a:pP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i="1" kern="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i="1" kern="0" baseline="-25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 = subset (</a:t>
            </a:r>
            <a:r>
              <a:rPr lang="en-US" sz="2000" i="1" kern="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i="1" kern="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, t)		   {</a:t>
            </a:r>
            <a:r>
              <a:rPr lang="en-US" sz="2000" kern="0" dirty="0" err="1">
                <a:latin typeface="Times New Roman" pitchFamily="18" charset="0"/>
                <a:cs typeface="Times New Roman" pitchFamily="18" charset="0"/>
              </a:rPr>
              <a:t>Identify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 all candidates that belong to t}</a:t>
            </a:r>
          </a:p>
          <a:p>
            <a:pPr marL="292100" indent="-292100">
              <a:buClr>
                <a:srgbClr val="0C7B9C"/>
              </a:buClr>
              <a:buSzPct val="75000"/>
              <a:defRPr/>
            </a:pP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    for each candidate </a:t>
            </a:r>
            <a:r>
              <a:rPr lang="en-US" sz="2000" kern="0" dirty="0" err="1">
                <a:latin typeface="Times New Roman" pitchFamily="18" charset="0"/>
                <a:cs typeface="Times New Roman" pitchFamily="18" charset="0"/>
              </a:rPr>
              <a:t>itemset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 c  €  </a:t>
            </a:r>
            <a:r>
              <a:rPr lang="en-US" sz="2000" i="1" kern="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i="1" kern="0" baseline="-25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  do</a:t>
            </a:r>
          </a:p>
          <a:p>
            <a:pPr marL="292100" indent="-292100">
              <a:buClr>
                <a:srgbClr val="0C7B9C"/>
              </a:buClr>
              <a:buSzPct val="75000"/>
              <a:defRPr/>
            </a:pP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l-GR" sz="2000" kern="0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(c) = </a:t>
            </a:r>
            <a:r>
              <a:rPr lang="el-GR" sz="2000" kern="0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(c) + 1</a:t>
            </a:r>
          </a:p>
          <a:p>
            <a:pPr marL="292100" indent="-292100">
              <a:buClr>
                <a:srgbClr val="0C7B9C"/>
              </a:buClr>
              <a:buSzPct val="75000"/>
              <a:defRPr/>
            </a:pP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    end for</a:t>
            </a:r>
          </a:p>
          <a:p>
            <a:pPr marL="292100" indent="-292100">
              <a:buClr>
                <a:srgbClr val="0C7B9C"/>
              </a:buClr>
              <a:buSzPct val="75000"/>
              <a:defRPr/>
            </a:pP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end for</a:t>
            </a:r>
          </a:p>
          <a:p>
            <a:pPr marL="800100" lvl="1" indent="-342900">
              <a:buClr>
                <a:srgbClr val="0C7B9C"/>
              </a:buClr>
              <a:buSzPct val="100000"/>
              <a:defRPr/>
            </a:pP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kern="0" dirty="0" err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kern="0" baseline="-25000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kern="0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= { c | c € C</a:t>
            </a:r>
            <a:r>
              <a:rPr lang="en-US" sz="2000" kern="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 Ʌ </a:t>
            </a:r>
            <a:r>
              <a:rPr lang="el-GR" sz="2000" kern="0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 (c) ≥ N x </a:t>
            </a:r>
            <a:r>
              <a:rPr lang="en-US" sz="2000" kern="0" dirty="0" err="1">
                <a:latin typeface="Times New Roman" pitchFamily="18" charset="0"/>
                <a:cs typeface="Times New Roman" pitchFamily="18" charset="0"/>
              </a:rPr>
              <a:t>minsup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}    {Extract the frequent k-</a:t>
            </a:r>
            <a:r>
              <a:rPr lang="en-US" sz="2000" kern="0" dirty="0" err="1">
                <a:latin typeface="Times New Roman" pitchFamily="18" charset="0"/>
                <a:cs typeface="Times New Roman" pitchFamily="18" charset="0"/>
              </a:rPr>
              <a:t>itemset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marL="292100" indent="-292100">
              <a:buClr>
                <a:srgbClr val="0C7B9C"/>
              </a:buClr>
              <a:buSzPct val="75000"/>
              <a:defRPr/>
            </a:pP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  until  </a:t>
            </a:r>
            <a:r>
              <a:rPr lang="en-US" sz="2000" i="1" kern="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i="1" kern="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  = </a:t>
            </a: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ᶲ</a:t>
            </a:r>
            <a:endParaRPr lang="en-US" sz="2000" kern="0" dirty="0">
              <a:latin typeface="Times New Roman" pitchFamily="18" charset="0"/>
              <a:cs typeface="Times New Roman" pitchFamily="18" charset="0"/>
            </a:endParaRPr>
          </a:p>
          <a:p>
            <a:pPr marL="292100" indent="-292100">
              <a:buClr>
                <a:srgbClr val="0C7B9C"/>
              </a:buClr>
              <a:buSzPct val="75000"/>
              <a:defRPr/>
            </a:pP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 Result =  U </a:t>
            </a:r>
            <a:r>
              <a:rPr lang="en-US" sz="2000" i="1" kern="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i="1" kern="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4418476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752600" y="2514600"/>
            <a:ext cx="8763000" cy="838200"/>
          </a:xfrm>
        </p:spPr>
        <p:txBody>
          <a:bodyPr/>
          <a:lstStyle/>
          <a:p>
            <a:pPr algn="ctr"/>
            <a:r>
              <a:rPr lang="en-US" altLang="en-US" smtClean="0"/>
              <a:t>Association Analysis</a:t>
            </a:r>
          </a:p>
        </p:txBody>
      </p:sp>
    </p:spTree>
    <p:extLst>
      <p:ext uri="{BB962C8B-B14F-4D97-AF65-F5344CB8AC3E}">
        <p14:creationId xmlns:p14="http://schemas.microsoft.com/office/powerpoint/2010/main" val="30064940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2800"/>
              <a:t>Illustrating Apri</a:t>
            </a:r>
            <a:r>
              <a:rPr lang="en-US" altLang="en-US" smtClean="0"/>
              <a:t>ori Principle</a:t>
            </a:r>
          </a:p>
        </p:txBody>
      </p:sp>
      <p:graphicFrame>
        <p:nvGraphicFramePr>
          <p:cNvPr id="12290" name="Object 3"/>
          <p:cNvGraphicFramePr>
            <a:graphicFrameLocks noChangeAspect="1"/>
          </p:cNvGraphicFramePr>
          <p:nvPr/>
        </p:nvGraphicFramePr>
        <p:xfrm>
          <a:off x="1828801" y="1371601"/>
          <a:ext cx="2289175" cy="249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Document" r:id="rId3" imgW="2441109" imgH="2499098" progId="Word.Document.8">
                  <p:embed/>
                </p:oleObj>
              </mc:Choice>
              <mc:Fallback>
                <p:oleObj name="Document" r:id="rId3" imgW="2441109" imgH="2499098" progId="Word.Document.8">
                  <p:embed/>
                  <p:pic>
                    <p:nvPicPr>
                      <p:cNvPr id="1229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1" y="1371601"/>
                        <a:ext cx="2289175" cy="249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4"/>
          <p:cNvGraphicFramePr>
            <a:graphicFrameLocks noChangeAspect="1"/>
          </p:cNvGraphicFramePr>
          <p:nvPr/>
        </p:nvGraphicFramePr>
        <p:xfrm>
          <a:off x="4876800" y="2133600"/>
          <a:ext cx="3327400" cy="212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Document" r:id="rId5" imgW="3328560" imgH="2008800" progId="Word.Document.8">
                  <p:embed/>
                </p:oleObj>
              </mc:Choice>
              <mc:Fallback>
                <p:oleObj name="Document" r:id="rId5" imgW="3328560" imgH="2008800" progId="Word.Document.8">
                  <p:embed/>
                  <p:pic>
                    <p:nvPicPr>
                      <p:cNvPr id="1229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133600"/>
                        <a:ext cx="3327400" cy="2128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5"/>
          <p:cNvGraphicFramePr>
            <a:graphicFrameLocks noChangeAspect="1"/>
          </p:cNvGraphicFramePr>
          <p:nvPr/>
        </p:nvGraphicFramePr>
        <p:xfrm>
          <a:off x="6400801" y="4572000"/>
          <a:ext cx="3800475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Document" r:id="rId7" imgW="3275203" imgH="842526" progId="Word.Document.8">
                  <p:embed/>
                </p:oleObj>
              </mc:Choice>
              <mc:Fallback>
                <p:oleObj name="Document" r:id="rId7" imgW="3275203" imgH="842526" progId="Word.Document.8">
                  <p:embed/>
                  <p:pic>
                    <p:nvPicPr>
                      <p:cNvPr id="1229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1" y="4572000"/>
                        <a:ext cx="3800475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5" name="Text Box 6"/>
          <p:cNvSpPr txBox="1">
            <a:spLocks noChangeArrowheads="1"/>
          </p:cNvSpPr>
          <p:nvPr/>
        </p:nvSpPr>
        <p:spPr bwMode="auto">
          <a:xfrm>
            <a:off x="1905001" y="914400"/>
            <a:ext cx="23352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800" b="0">
                <a:latin typeface="Tahoma" panose="020B0604030504040204" pitchFamily="34" charset="0"/>
              </a:rPr>
              <a:t>Candidate 1-itemsets</a:t>
            </a:r>
          </a:p>
        </p:txBody>
      </p:sp>
      <p:sp>
        <p:nvSpPr>
          <p:cNvPr id="12296" name="Text Box 7"/>
          <p:cNvSpPr txBox="1">
            <a:spLocks noChangeArrowheads="1"/>
          </p:cNvSpPr>
          <p:nvPr/>
        </p:nvSpPr>
        <p:spPr bwMode="auto">
          <a:xfrm>
            <a:off x="7620001" y="2055813"/>
            <a:ext cx="2790825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800" b="0">
                <a:latin typeface="Tahoma" panose="020B0604030504040204" pitchFamily="34" charset="0"/>
              </a:rPr>
              <a:t>Candidate 2-itemsets</a:t>
            </a:r>
          </a:p>
          <a:p>
            <a:endParaRPr lang="en-US" altLang="en-US" sz="1800" b="0">
              <a:latin typeface="Tahoma" panose="020B0604030504040204" pitchFamily="34" charset="0"/>
            </a:endParaRPr>
          </a:p>
          <a:p>
            <a:r>
              <a:rPr lang="en-US" altLang="en-US" sz="1800" b="0">
                <a:latin typeface="Tahoma" panose="020B0604030504040204" pitchFamily="34" charset="0"/>
              </a:rPr>
              <a:t>(No need to generate</a:t>
            </a:r>
            <a:br>
              <a:rPr lang="en-US" altLang="en-US" sz="1800" b="0">
                <a:latin typeface="Tahoma" panose="020B0604030504040204" pitchFamily="34" charset="0"/>
              </a:rPr>
            </a:br>
            <a:r>
              <a:rPr lang="en-US" altLang="en-US" sz="1800" b="0">
                <a:latin typeface="Tahoma" panose="020B0604030504040204" pitchFamily="34" charset="0"/>
              </a:rPr>
              <a:t>candidates involving Coke</a:t>
            </a:r>
            <a:br>
              <a:rPr lang="en-US" altLang="en-US" sz="1800" b="0">
                <a:latin typeface="Tahoma" panose="020B0604030504040204" pitchFamily="34" charset="0"/>
              </a:rPr>
            </a:br>
            <a:r>
              <a:rPr lang="en-US" altLang="en-US" sz="1800" b="0">
                <a:latin typeface="Tahoma" panose="020B0604030504040204" pitchFamily="34" charset="0"/>
              </a:rPr>
              <a:t>or Eggs)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12297" name="Text Box 8"/>
          <p:cNvSpPr txBox="1">
            <a:spLocks noChangeArrowheads="1"/>
          </p:cNvSpPr>
          <p:nvPr/>
        </p:nvSpPr>
        <p:spPr bwMode="auto">
          <a:xfrm>
            <a:off x="7620001" y="4129089"/>
            <a:ext cx="2422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800" b="0">
                <a:latin typeface="Tahoma" panose="020B0604030504040204" pitchFamily="34" charset="0"/>
              </a:rPr>
              <a:t>Candidate 3-itemsets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12298" name="Line 9"/>
          <p:cNvSpPr>
            <a:spLocks noChangeShapeType="1"/>
          </p:cNvSpPr>
          <p:nvPr/>
        </p:nvSpPr>
        <p:spPr bwMode="auto">
          <a:xfrm>
            <a:off x="6934200" y="4038600"/>
            <a:ext cx="304800" cy="304800"/>
          </a:xfrm>
          <a:prstGeom prst="line">
            <a:avLst/>
          </a:prstGeom>
          <a:noFill/>
          <a:ln w="73025" cmpd="tri">
            <a:solidFill>
              <a:srgbClr val="CC0000"/>
            </a:solidFill>
            <a:round/>
            <a:headEnd/>
            <a:tailEnd type="arrow" w="med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0"/>
          <p:cNvSpPr>
            <a:spLocks noChangeShapeType="1"/>
          </p:cNvSpPr>
          <p:nvPr/>
        </p:nvSpPr>
        <p:spPr bwMode="auto">
          <a:xfrm>
            <a:off x="3962400" y="1981200"/>
            <a:ext cx="762000" cy="457200"/>
          </a:xfrm>
          <a:prstGeom prst="line">
            <a:avLst/>
          </a:prstGeom>
          <a:noFill/>
          <a:ln w="73025" cmpd="tri">
            <a:solidFill>
              <a:srgbClr val="CC0000"/>
            </a:solidFill>
            <a:round/>
            <a:headEnd/>
            <a:tailEnd type="arrow" w="med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1"/>
          <p:cNvSpPr>
            <a:spLocks noChangeShapeType="1"/>
          </p:cNvSpPr>
          <p:nvPr/>
        </p:nvSpPr>
        <p:spPr bwMode="auto">
          <a:xfrm>
            <a:off x="8458200" y="5410200"/>
            <a:ext cx="304800" cy="304800"/>
          </a:xfrm>
          <a:prstGeom prst="line">
            <a:avLst/>
          </a:prstGeom>
          <a:noFill/>
          <a:ln w="38100" cap="rnd">
            <a:solidFill>
              <a:srgbClr val="CC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Text Box 12"/>
          <p:cNvSpPr txBox="1">
            <a:spLocks noChangeArrowheads="1"/>
          </p:cNvSpPr>
          <p:nvPr/>
        </p:nvSpPr>
        <p:spPr bwMode="auto">
          <a:xfrm>
            <a:off x="5410201" y="1066800"/>
            <a:ext cx="2659063" cy="412750"/>
          </a:xfrm>
          <a:prstGeom prst="rect">
            <a:avLst/>
          </a:prstGeom>
          <a:solidFill>
            <a:srgbClr val="FFFF99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0">
                <a:latin typeface="Tahoma" panose="020B0604030504040204" pitchFamily="34" charset="0"/>
              </a:rPr>
              <a:t>Minimum Support = 3</a:t>
            </a:r>
          </a:p>
        </p:txBody>
      </p:sp>
      <p:sp>
        <p:nvSpPr>
          <p:cNvPr id="12302" name="Text Box 13"/>
          <p:cNvSpPr txBox="1">
            <a:spLocks noChangeArrowheads="1"/>
          </p:cNvSpPr>
          <p:nvPr/>
        </p:nvSpPr>
        <p:spPr bwMode="auto">
          <a:xfrm>
            <a:off x="2209800" y="5181601"/>
            <a:ext cx="3657600" cy="14779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800" b="0">
                <a:latin typeface="Tahoma" panose="020B0604030504040204" pitchFamily="34" charset="0"/>
              </a:rPr>
              <a:t>If every subset is considered, </a:t>
            </a:r>
          </a:p>
          <a:p>
            <a:r>
              <a:rPr lang="en-US" altLang="en-US" sz="1800" b="0" baseline="30000">
                <a:latin typeface="Tahoma" panose="020B0604030504040204" pitchFamily="34" charset="0"/>
              </a:rPr>
              <a:t>6</a:t>
            </a:r>
            <a:r>
              <a:rPr lang="en-US" altLang="en-US" sz="1800" b="0">
                <a:latin typeface="Tahoma" panose="020B0604030504040204" pitchFamily="34" charset="0"/>
              </a:rPr>
              <a:t>C</a:t>
            </a:r>
            <a:r>
              <a:rPr lang="en-US" altLang="en-US" sz="1800" b="0" baseline="-25000">
                <a:latin typeface="Tahoma" panose="020B0604030504040204" pitchFamily="34" charset="0"/>
              </a:rPr>
              <a:t>1</a:t>
            </a:r>
            <a:r>
              <a:rPr lang="en-US" altLang="en-US" sz="1800" b="0">
                <a:latin typeface="Tahoma" panose="020B0604030504040204" pitchFamily="34" charset="0"/>
              </a:rPr>
              <a:t> + </a:t>
            </a:r>
            <a:r>
              <a:rPr lang="en-US" altLang="en-US" sz="1800" b="0" baseline="30000">
                <a:latin typeface="Tahoma" panose="020B0604030504040204" pitchFamily="34" charset="0"/>
              </a:rPr>
              <a:t>6</a:t>
            </a:r>
            <a:r>
              <a:rPr lang="en-US" altLang="en-US" sz="1800" b="0">
                <a:latin typeface="Tahoma" panose="020B0604030504040204" pitchFamily="34" charset="0"/>
              </a:rPr>
              <a:t>C</a:t>
            </a:r>
            <a:r>
              <a:rPr lang="en-US" altLang="en-US" sz="1800" b="0" baseline="-25000">
                <a:latin typeface="Tahoma" panose="020B0604030504040204" pitchFamily="34" charset="0"/>
              </a:rPr>
              <a:t>2</a:t>
            </a:r>
            <a:r>
              <a:rPr lang="en-US" altLang="en-US" sz="1800" b="0">
                <a:latin typeface="Tahoma" panose="020B0604030504040204" pitchFamily="34" charset="0"/>
              </a:rPr>
              <a:t> + </a:t>
            </a:r>
            <a:r>
              <a:rPr lang="en-US" altLang="en-US" sz="1800" b="0" baseline="30000">
                <a:latin typeface="Tahoma" panose="020B0604030504040204" pitchFamily="34" charset="0"/>
              </a:rPr>
              <a:t>6</a:t>
            </a:r>
            <a:r>
              <a:rPr lang="en-US" altLang="en-US" sz="1800" b="0">
                <a:latin typeface="Tahoma" panose="020B0604030504040204" pitchFamily="34" charset="0"/>
              </a:rPr>
              <a:t>C</a:t>
            </a:r>
            <a:r>
              <a:rPr lang="en-US" altLang="en-US" sz="1800" b="0" baseline="-25000">
                <a:latin typeface="Tahoma" panose="020B0604030504040204" pitchFamily="34" charset="0"/>
              </a:rPr>
              <a:t>3</a:t>
            </a:r>
            <a:r>
              <a:rPr lang="en-US" altLang="en-US" sz="1800" b="0">
                <a:latin typeface="Tahoma" panose="020B0604030504040204" pitchFamily="34" charset="0"/>
              </a:rPr>
              <a:t> = 6+15+20 = 41</a:t>
            </a:r>
          </a:p>
          <a:p>
            <a:endParaRPr lang="en-US" altLang="en-US" sz="1800" b="0">
              <a:latin typeface="Tahoma" panose="020B0604030504040204" pitchFamily="34" charset="0"/>
            </a:endParaRPr>
          </a:p>
          <a:p>
            <a:r>
              <a:rPr lang="en-US" altLang="en-US" sz="1800" b="0">
                <a:latin typeface="Tahoma" panose="020B0604030504040204" pitchFamily="34" charset="0"/>
              </a:rPr>
              <a:t>With support-based pruning,</a:t>
            </a:r>
          </a:p>
          <a:p>
            <a:r>
              <a:rPr lang="en-US" altLang="en-US" sz="1800" b="0" baseline="30000">
                <a:latin typeface="Tahoma" panose="020B0604030504040204" pitchFamily="34" charset="0"/>
              </a:rPr>
              <a:t> 6</a:t>
            </a:r>
            <a:r>
              <a:rPr lang="en-US" altLang="en-US" sz="1800" b="0">
                <a:latin typeface="Tahoma" panose="020B0604030504040204" pitchFamily="34" charset="0"/>
              </a:rPr>
              <a:t>C</a:t>
            </a:r>
            <a:r>
              <a:rPr lang="en-US" altLang="en-US" sz="1800" b="0" baseline="-25000">
                <a:latin typeface="Tahoma" panose="020B0604030504040204" pitchFamily="34" charset="0"/>
              </a:rPr>
              <a:t>1</a:t>
            </a:r>
            <a:r>
              <a:rPr lang="en-US" altLang="en-US" sz="1800" b="0">
                <a:latin typeface="Tahoma" panose="020B0604030504040204" pitchFamily="34" charset="0"/>
              </a:rPr>
              <a:t> + </a:t>
            </a:r>
            <a:r>
              <a:rPr lang="en-US" altLang="en-US" sz="1800" b="0" baseline="30000">
                <a:latin typeface="Tahoma" panose="020B0604030504040204" pitchFamily="34" charset="0"/>
              </a:rPr>
              <a:t>4</a:t>
            </a:r>
            <a:r>
              <a:rPr lang="en-US" altLang="en-US" sz="1800" b="0">
                <a:latin typeface="Tahoma" panose="020B0604030504040204" pitchFamily="34" charset="0"/>
              </a:rPr>
              <a:t>C</a:t>
            </a:r>
            <a:r>
              <a:rPr lang="en-US" altLang="en-US" sz="1800" b="0" baseline="-25000">
                <a:latin typeface="Tahoma" panose="020B0604030504040204" pitchFamily="34" charset="0"/>
              </a:rPr>
              <a:t>2</a:t>
            </a:r>
            <a:r>
              <a:rPr lang="en-US" altLang="en-US" sz="1800" b="0">
                <a:latin typeface="Tahoma" panose="020B0604030504040204" pitchFamily="34" charset="0"/>
              </a:rPr>
              <a:t> + </a:t>
            </a:r>
            <a:r>
              <a:rPr lang="en-US" altLang="en-US" sz="1800" b="0" baseline="30000">
                <a:latin typeface="Tahoma" panose="020B0604030504040204" pitchFamily="34" charset="0"/>
              </a:rPr>
              <a:t>4</a:t>
            </a:r>
            <a:r>
              <a:rPr lang="en-US" altLang="en-US" sz="1800" b="0">
                <a:latin typeface="Tahoma" panose="020B0604030504040204" pitchFamily="34" charset="0"/>
              </a:rPr>
              <a:t>C</a:t>
            </a:r>
            <a:r>
              <a:rPr lang="en-US" altLang="en-US" sz="1800" b="0" baseline="-25000">
                <a:latin typeface="Tahoma" panose="020B0604030504040204" pitchFamily="34" charset="0"/>
              </a:rPr>
              <a:t>3</a:t>
            </a:r>
            <a:r>
              <a:rPr lang="en-US" altLang="en-US" sz="1800" b="0">
                <a:latin typeface="Tahoma" panose="020B0604030504040204" pitchFamily="34" charset="0"/>
              </a:rPr>
              <a:t> = 6 + 6 + 1 = 13</a:t>
            </a:r>
          </a:p>
        </p:txBody>
      </p: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446212" y="3232150"/>
          <a:ext cx="3506788" cy="210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Document" r:id="rId9" imgW="3513053" imgH="2018890" progId="Word.Document.8">
                  <p:embed/>
                </p:oleObj>
              </mc:Choice>
              <mc:Fallback>
                <p:oleObj name="Document" r:id="rId9" imgW="3513053" imgH="2018890" progId="Word.Document.8">
                  <p:embed/>
                  <p:pic>
                    <p:nvPicPr>
                      <p:cNvPr id="1229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6212" y="3232150"/>
                        <a:ext cx="3506788" cy="210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5943600" y="5410201"/>
            <a:ext cx="457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Only this triplet has all subsets to be frequent But it is below the minsup threshold </a:t>
            </a:r>
          </a:p>
        </p:txBody>
      </p:sp>
    </p:spTree>
    <p:extLst>
      <p:ext uri="{BB962C8B-B14F-4D97-AF65-F5344CB8AC3E}">
        <p14:creationId xmlns:p14="http://schemas.microsoft.com/office/powerpoint/2010/main" val="42740686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152400"/>
            <a:ext cx="7793038" cy="609600"/>
          </a:xfrm>
        </p:spPr>
        <p:txBody>
          <a:bodyPr/>
          <a:lstStyle/>
          <a:p>
            <a:pPr algn="ctr" eaLnBrk="1" hangingPunct="1"/>
            <a:r>
              <a:rPr lang="en-US" altLang="en-US" sz="2800"/>
              <a:t>The Apriori Algorithm—An Example 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2291469" y="1446312"/>
            <a:ext cx="130510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latin typeface="Times New Roman" panose="02020603050405020304" pitchFamily="18" charset="0"/>
              </a:rPr>
              <a:t>Database TDB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4299949" y="2348012"/>
            <a:ext cx="74571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latin typeface="Times New Roman" panose="02020603050405020304" pitchFamily="18" charset="0"/>
              </a:rPr>
              <a:t>1</a:t>
            </a:r>
            <a:r>
              <a:rPr lang="en-US" altLang="en-US" baseline="30000">
                <a:latin typeface="Times New Roman" panose="02020603050405020304" pitchFamily="18" charset="0"/>
              </a:rPr>
              <a:t>st</a:t>
            </a:r>
            <a:r>
              <a:rPr lang="en-US" altLang="en-US">
                <a:latin typeface="Times New Roman" panose="02020603050405020304" pitchFamily="18" charset="0"/>
              </a:rPr>
              <a:t> scan</a:t>
            </a:r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>
            <a:off x="4248150" y="2719388"/>
            <a:ext cx="8318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4772487" y="1795562"/>
            <a:ext cx="36420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i="1">
                <a:latin typeface="Times New Roman" panose="02020603050405020304" pitchFamily="18" charset="0"/>
              </a:rPr>
              <a:t>C</a:t>
            </a:r>
            <a:r>
              <a:rPr lang="en-US" altLang="en-US" i="1" baseline="-250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7297739" y="1563689"/>
            <a:ext cx="3635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i="1">
                <a:latin typeface="Times New Roman" panose="02020603050405020304" pitchFamily="18" charset="0"/>
              </a:rPr>
              <a:t>F</a:t>
            </a:r>
            <a:r>
              <a:rPr lang="en-US" altLang="en-US" i="1" baseline="-250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2252664" y="3729039"/>
            <a:ext cx="3635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i="1">
                <a:latin typeface="Times New Roman" panose="02020603050405020304" pitchFamily="18" charset="0"/>
              </a:rPr>
              <a:t>F</a:t>
            </a:r>
            <a:r>
              <a:rPr lang="en-US" altLang="en-US" i="1" baseline="-250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4742324" y="3406875"/>
            <a:ext cx="36420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i="1">
                <a:latin typeface="Times New Roman" panose="02020603050405020304" pitchFamily="18" charset="0"/>
              </a:rPr>
              <a:t>C</a:t>
            </a:r>
            <a:r>
              <a:rPr lang="en-US" altLang="en-US" i="1" baseline="-250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8030037" y="3457675"/>
            <a:ext cx="36420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i="1">
                <a:latin typeface="Times New Roman" panose="02020603050405020304" pitchFamily="18" charset="0"/>
              </a:rPr>
              <a:t>C</a:t>
            </a:r>
            <a:r>
              <a:rPr lang="en-US" altLang="en-US" i="1" baseline="-250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H="1">
            <a:off x="7078664" y="4252913"/>
            <a:ext cx="11207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996" name="Text Box 12"/>
          <p:cNvSpPr txBox="1">
            <a:spLocks noChangeArrowheads="1"/>
          </p:cNvSpPr>
          <p:nvPr/>
        </p:nvSpPr>
        <p:spPr bwMode="auto">
          <a:xfrm>
            <a:off x="7241354" y="3825975"/>
            <a:ext cx="7938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latin typeface="Times New Roman" panose="02020603050405020304" pitchFamily="18" charset="0"/>
              </a:rPr>
              <a:t>2</a:t>
            </a:r>
            <a:r>
              <a:rPr lang="en-US" altLang="en-US" baseline="30000">
                <a:latin typeface="Times New Roman" panose="02020603050405020304" pitchFamily="18" charset="0"/>
              </a:rPr>
              <a:t>nd</a:t>
            </a:r>
            <a:r>
              <a:rPr lang="en-US" altLang="en-US">
                <a:latin typeface="Times New Roman" panose="02020603050405020304" pitchFamily="18" charset="0"/>
              </a:rPr>
              <a:t> scan</a:t>
            </a:r>
          </a:p>
        </p:txBody>
      </p:sp>
      <p:sp>
        <p:nvSpPr>
          <p:cNvPr id="41997" name="AutoShape 13"/>
          <p:cNvSpPr>
            <a:spLocks noChangeArrowheads="1"/>
          </p:cNvSpPr>
          <p:nvPr/>
        </p:nvSpPr>
        <p:spPr bwMode="auto">
          <a:xfrm>
            <a:off x="9812338" y="3344169"/>
            <a:ext cx="627062" cy="307777"/>
          </a:xfrm>
          <a:prstGeom prst="curvedLeftArrow">
            <a:avLst>
              <a:gd name="adj1" fmla="val 27291"/>
              <a:gd name="adj2" fmla="val 54582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>
            <a:off x="4486276" y="6299200"/>
            <a:ext cx="16922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2711912" y="5877025"/>
            <a:ext cx="36420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i="1">
                <a:latin typeface="Times New Roman" panose="02020603050405020304" pitchFamily="18" charset="0"/>
              </a:rPr>
              <a:t>C</a:t>
            </a:r>
            <a:r>
              <a:rPr lang="en-US" altLang="en-US" i="1" baseline="-2500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42000" name="Text Box 16"/>
          <p:cNvSpPr txBox="1">
            <a:spLocks noChangeArrowheads="1"/>
          </p:cNvSpPr>
          <p:nvPr/>
        </p:nvSpPr>
        <p:spPr bwMode="auto">
          <a:xfrm>
            <a:off x="6065839" y="5791201"/>
            <a:ext cx="3635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i="1">
                <a:latin typeface="Times New Roman" panose="02020603050405020304" pitchFamily="18" charset="0"/>
              </a:rPr>
              <a:t>F</a:t>
            </a:r>
            <a:r>
              <a:rPr lang="en-US" altLang="en-US" i="1" baseline="-2500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42001" name="Text Box 17"/>
          <p:cNvSpPr txBox="1">
            <a:spLocks noChangeArrowheads="1"/>
          </p:cNvSpPr>
          <p:nvPr/>
        </p:nvSpPr>
        <p:spPr bwMode="auto">
          <a:xfrm>
            <a:off x="4831598" y="5956400"/>
            <a:ext cx="77938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latin typeface="Times New Roman" panose="02020603050405020304" pitchFamily="18" charset="0"/>
              </a:rPr>
              <a:t>3</a:t>
            </a:r>
            <a:r>
              <a:rPr lang="en-US" altLang="en-US" baseline="30000">
                <a:latin typeface="Times New Roman" panose="02020603050405020304" pitchFamily="18" charset="0"/>
              </a:rPr>
              <a:t>rd</a:t>
            </a:r>
            <a:r>
              <a:rPr lang="en-US" altLang="en-US">
                <a:latin typeface="Times New Roman" panose="02020603050405020304" pitchFamily="18" charset="0"/>
              </a:rPr>
              <a:t> scan</a:t>
            </a:r>
          </a:p>
        </p:txBody>
      </p:sp>
      <p:sp>
        <p:nvSpPr>
          <p:cNvPr id="42002" name="AutoShape 18"/>
          <p:cNvSpPr>
            <a:spLocks noChangeArrowheads="1"/>
          </p:cNvSpPr>
          <p:nvPr/>
        </p:nvSpPr>
        <p:spPr bwMode="auto">
          <a:xfrm>
            <a:off x="2152651" y="5317431"/>
            <a:ext cx="184731" cy="307777"/>
          </a:xfrm>
          <a:prstGeom prst="curvedRightArrow">
            <a:avLst>
              <a:gd name="adj1" fmla="val 56619"/>
              <a:gd name="adj2" fmla="val 113237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2003" name="Line 19"/>
          <p:cNvSpPr>
            <a:spLocks noChangeShapeType="1"/>
          </p:cNvSpPr>
          <p:nvPr/>
        </p:nvSpPr>
        <p:spPr bwMode="auto">
          <a:xfrm>
            <a:off x="7285038" y="2438400"/>
            <a:ext cx="5270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2004" name="Line 20"/>
          <p:cNvSpPr>
            <a:spLocks noChangeShapeType="1"/>
          </p:cNvSpPr>
          <p:nvPr/>
        </p:nvSpPr>
        <p:spPr bwMode="auto">
          <a:xfrm flipH="1">
            <a:off x="4618038" y="4648200"/>
            <a:ext cx="381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1532949" name="Group 21"/>
          <p:cNvGraphicFramePr>
            <a:graphicFrameLocks noGrp="1"/>
          </p:cNvGraphicFramePr>
          <p:nvPr/>
        </p:nvGraphicFramePr>
        <p:xfrm>
          <a:off x="2103438" y="1828801"/>
          <a:ext cx="1905000" cy="155439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0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Tid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Items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A, C, D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B, C, E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A, B, C, E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B, E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532969" name="Group 41"/>
          <p:cNvGraphicFramePr>
            <a:graphicFrameLocks noGrp="1"/>
          </p:cNvGraphicFramePr>
          <p:nvPr/>
        </p:nvGraphicFramePr>
        <p:xfrm>
          <a:off x="5380038" y="1219201"/>
          <a:ext cx="1752600" cy="1865352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0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Itemset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sup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{A}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{B}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{C}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{D}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{E}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532992" name="Group 64"/>
          <p:cNvGraphicFramePr>
            <a:graphicFrameLocks noGrp="1"/>
          </p:cNvGraphicFramePr>
          <p:nvPr/>
        </p:nvGraphicFramePr>
        <p:xfrm>
          <a:off x="7894638" y="1371601"/>
          <a:ext cx="1752600" cy="155439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0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Itemset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sup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{A}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{B}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{C}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{E}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533012" name="Group 84"/>
          <p:cNvGraphicFramePr>
            <a:graphicFrameLocks noGrp="1"/>
          </p:cNvGraphicFramePr>
          <p:nvPr/>
        </p:nvGraphicFramePr>
        <p:xfrm>
          <a:off x="8504238" y="3581401"/>
          <a:ext cx="1143000" cy="2176461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09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Itemset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9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{A, B}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9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{A, C}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9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{A, E}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9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{B, C}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9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{B, E}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9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{C, E}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533030" name="Group 102"/>
          <p:cNvGraphicFramePr>
            <a:graphicFrameLocks noGrp="1"/>
          </p:cNvGraphicFramePr>
          <p:nvPr/>
        </p:nvGraphicFramePr>
        <p:xfrm>
          <a:off x="5151438" y="3429001"/>
          <a:ext cx="1752600" cy="2005402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Itemset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sup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{A, B}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{A, C}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{A, E}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{B, C}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{B, E}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{C, E}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533056" name="Group 128"/>
          <p:cNvGraphicFramePr>
            <a:graphicFrameLocks noGrp="1"/>
          </p:cNvGraphicFramePr>
          <p:nvPr/>
        </p:nvGraphicFramePr>
        <p:xfrm>
          <a:off x="2713038" y="3862389"/>
          <a:ext cx="1752600" cy="14323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63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Itemset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sup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3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{A, C}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3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{B, C}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3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{B, E}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3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{C, E}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533076" name="Group 148"/>
          <p:cNvGraphicFramePr>
            <a:graphicFrameLocks noGrp="1"/>
          </p:cNvGraphicFramePr>
          <p:nvPr/>
        </p:nvGraphicFramePr>
        <p:xfrm>
          <a:off x="3094038" y="5867401"/>
          <a:ext cx="1143000" cy="658813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10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Itemset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38" marB="457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7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{B, C, E}</a:t>
                      </a:r>
                    </a:p>
                  </a:txBody>
                  <a:tcPr marT="45738" marB="457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33084" name="Group 156"/>
          <p:cNvGraphicFramePr>
            <a:graphicFrameLocks noGrp="1"/>
          </p:cNvGraphicFramePr>
          <p:nvPr/>
        </p:nvGraphicFramePr>
        <p:xfrm>
          <a:off x="6523038" y="5867401"/>
          <a:ext cx="1752600" cy="619126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Itemset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sup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{B, C, E}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2151" name="Text Box 167"/>
          <p:cNvSpPr txBox="1">
            <a:spLocks noChangeArrowheads="1"/>
          </p:cNvSpPr>
          <p:nvPr/>
        </p:nvSpPr>
        <p:spPr bwMode="auto">
          <a:xfrm>
            <a:off x="3779838" y="1143001"/>
            <a:ext cx="17526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Sup</a:t>
            </a:r>
            <a:r>
              <a:rPr lang="en-US" altLang="en-US" baseline="-25000"/>
              <a:t>min</a:t>
            </a:r>
            <a:r>
              <a:rPr lang="en-US" altLang="en-US"/>
              <a:t> = 2</a:t>
            </a:r>
          </a:p>
        </p:txBody>
      </p:sp>
    </p:spTree>
    <p:extLst>
      <p:ext uri="{BB962C8B-B14F-4D97-AF65-F5344CB8AC3E}">
        <p14:creationId xmlns:p14="http://schemas.microsoft.com/office/powerpoint/2010/main" val="25489052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2800"/>
              <a:t>Association Rule Mining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idx="1"/>
          </p:nvPr>
        </p:nvSpPr>
        <p:spPr>
          <a:xfrm>
            <a:off x="1828800" y="838200"/>
            <a:ext cx="8318500" cy="21336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Method for discovering interesting relationships between attributes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Classic application: Market Basket Analysis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Given a set of transactions, find rules that will predict the occurrence of an item based on the occurrences of other items in the transaction</a:t>
            </a: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1828800" y="3182939"/>
            <a:ext cx="419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C6D9C"/>
                </a:solidFill>
              </a:rPr>
              <a:t>Market-Basket transactions</a:t>
            </a: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6400800" y="3656014"/>
            <a:ext cx="3810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/>
              <a:t>Example of Association Rules</a:t>
            </a: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6629400" y="4265614"/>
            <a:ext cx="32766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0"/>
              <a:t>{Bread} </a:t>
            </a:r>
            <a:r>
              <a:rPr lang="en-US" altLang="en-US" sz="1800" b="0">
                <a:sym typeface="Symbol" panose="05050102010706020507" pitchFamily="18" charset="2"/>
              </a:rPr>
              <a:t> {Milk}</a:t>
            </a:r>
            <a:br>
              <a:rPr lang="en-US" altLang="en-US" sz="1800" b="0">
                <a:sym typeface="Symbol" panose="05050102010706020507" pitchFamily="18" charset="2"/>
              </a:rPr>
            </a:br>
            <a:r>
              <a:rPr lang="en-US" altLang="en-US" sz="1800" b="0">
                <a:sym typeface="Symbol" panose="05050102010706020507" pitchFamily="18" charset="2"/>
              </a:rPr>
              <a:t>{Milk, Bread}  {Eggs, Coke}</a:t>
            </a:r>
            <a:br>
              <a:rPr lang="en-US" altLang="en-US" sz="1800" b="0">
                <a:sym typeface="Symbol" panose="05050102010706020507" pitchFamily="18" charset="2"/>
              </a:rPr>
            </a:br>
            <a:r>
              <a:rPr lang="en-US" altLang="en-US" sz="1800" b="0">
                <a:sym typeface="Symbol" panose="05050102010706020507" pitchFamily="18" charset="2"/>
              </a:rPr>
              <a:t>{Juice, Bread}  {Milk}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1981200" y="3705225"/>
          <a:ext cx="3862388" cy="2395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r:id="rId3" imgW="3563070" imgH="2026822" progId="Word.Document.8">
                  <p:embed/>
                </p:oleObj>
              </mc:Choice>
              <mc:Fallback>
                <p:oleObj name="Document" r:id="rId3" imgW="3563070" imgH="2026822" progId="Word.Document.8">
                  <p:embed/>
                  <p:pic>
                    <p:nvPicPr>
                      <p:cNvPr id="102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705225"/>
                        <a:ext cx="3862388" cy="2395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71124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endParaRPr lang="nl-NL" alt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2133600" y="914400"/>
            <a:ext cx="7848600" cy="5181600"/>
          </a:xfrm>
        </p:spPr>
        <p:txBody>
          <a:bodyPr/>
          <a:lstStyle/>
          <a:p>
            <a:pPr algn="just">
              <a:lnSpc>
                <a:spcPct val="80000"/>
              </a:lnSpc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Market Basket Analysis: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given a database of customer transactions, where each transaction is a set of items the goal is to find groups of items which are frequently purchased together. </a:t>
            </a:r>
          </a:p>
          <a:p>
            <a:pPr algn="just">
              <a:lnSpc>
                <a:spcPct val="80000"/>
              </a:lnSpc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Bioinformatics</a:t>
            </a:r>
          </a:p>
          <a:p>
            <a:pPr algn="just">
              <a:lnSpc>
                <a:spcPct val="80000"/>
              </a:lnSpc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Medical Diagnosis</a:t>
            </a:r>
          </a:p>
          <a:p>
            <a:pPr algn="just">
              <a:lnSpc>
                <a:spcPct val="80000"/>
              </a:lnSpc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Web mining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Medical Treatments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(each patient is represented as a transaction containing the ordered set of diseases)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nl-NL" alt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10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Binary Representation</a:t>
            </a:r>
            <a:endParaRPr lang="nl-NL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idx="1"/>
          </p:nvPr>
        </p:nvSpPr>
        <p:spPr>
          <a:xfrm>
            <a:off x="2133600" y="914400"/>
            <a:ext cx="7848600" cy="5181600"/>
          </a:xfrm>
        </p:spPr>
        <p:txBody>
          <a:bodyPr/>
          <a:lstStyle/>
          <a:p>
            <a:pPr algn="just">
              <a:lnSpc>
                <a:spcPct val="80000"/>
              </a:lnSpc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Market Basket data can be represented in a binary format</a:t>
            </a:r>
          </a:p>
          <a:p>
            <a:pPr algn="just">
              <a:lnSpc>
                <a:spcPct val="80000"/>
              </a:lnSpc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Column - item</a:t>
            </a:r>
            <a:endParaRPr lang="nl-NL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spcBef>
                <a:spcPct val="40000"/>
              </a:spcBef>
              <a:buFont typeface="Wingdings" panose="05000000000000000000" pitchFamily="2" charset="2"/>
              <a:buChar char="Ø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Row – transaction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638800" y="2667001"/>
          <a:ext cx="4800600" cy="222567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508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69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69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82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82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95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TID 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Bread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Milk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Sugar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Juice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Eggs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Coke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1981200" y="2743200"/>
          <a:ext cx="3862388" cy="2395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Document" r:id="rId4" imgW="3563070" imgH="2026822" progId="Word.Document.8">
                  <p:embed/>
                </p:oleObj>
              </mc:Choice>
              <mc:Fallback>
                <p:oleObj name="Document" r:id="rId4" imgW="3563070" imgH="2026822" progId="Word.Document.8">
                  <p:embed/>
                  <p:pic>
                    <p:nvPicPr>
                      <p:cNvPr id="205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743200"/>
                        <a:ext cx="3862388" cy="2395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46637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2800"/>
              <a:t>Basic Concepts</a:t>
            </a:r>
          </a:p>
        </p:txBody>
      </p:sp>
      <p:sp>
        <p:nvSpPr>
          <p:cNvPr id="12318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52600" y="762000"/>
            <a:ext cx="5105400" cy="5562600"/>
          </a:xfrm>
          <a:noFill/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altLang="en-US" sz="2000" b="1">
                <a:solidFill>
                  <a:srgbClr val="0000C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Itemset</a:t>
            </a:r>
          </a:p>
          <a:p>
            <a:pPr marL="742950" lvl="1" indent="-285750" algn="just"/>
            <a:r>
              <a:rPr lang="en-US" altLang="en-US" sz="1800">
                <a:latin typeface="Arial Rounded MT Bold" panose="020F0704030504030204" pitchFamily="34" charset="0"/>
                <a:cs typeface="Times New Roman" panose="02020603050405020304" pitchFamily="18" charset="0"/>
              </a:rPr>
              <a:t>A collection of one or more items</a:t>
            </a:r>
          </a:p>
          <a:p>
            <a:pPr lvl="2" algn="just"/>
            <a:r>
              <a:rPr lang="en-US" altLang="en-US" sz="1600">
                <a:latin typeface="Arial Rounded MT Bold" panose="020F0704030504030204" pitchFamily="34" charset="0"/>
                <a:cs typeface="Times New Roman" panose="02020603050405020304" pitchFamily="18" charset="0"/>
              </a:rPr>
              <a:t>Example: {Milk, Bread, Sugar}</a:t>
            </a:r>
          </a:p>
          <a:p>
            <a:pPr marL="742950" lvl="1" indent="-285750" algn="just"/>
            <a:r>
              <a:rPr lang="en-US" altLang="en-US" sz="1800">
                <a:solidFill>
                  <a:srgbClr val="FF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k-itemset</a:t>
            </a:r>
          </a:p>
          <a:p>
            <a:pPr lvl="2" algn="just"/>
            <a:r>
              <a:rPr lang="en-US" altLang="en-US" sz="1600">
                <a:latin typeface="Arial Rounded MT Bold" panose="020F0704030504030204" pitchFamily="34" charset="0"/>
                <a:cs typeface="Times New Roman" panose="02020603050405020304" pitchFamily="18" charset="0"/>
              </a:rPr>
              <a:t>An itemset that contains k items</a:t>
            </a:r>
          </a:p>
          <a:p>
            <a:pPr lvl="2" algn="just"/>
            <a:r>
              <a:rPr lang="en-US" altLang="en-US" sz="1600">
                <a:latin typeface="Arial Rounded MT Bold" panose="020F0704030504030204" pitchFamily="34" charset="0"/>
                <a:cs typeface="Times New Roman" panose="02020603050405020304" pitchFamily="18" charset="0"/>
              </a:rPr>
              <a:t>Ex: 3-itemset = {Milk, Bread, Sugar}</a:t>
            </a:r>
            <a:endParaRPr lang="en-US" altLang="en-US" sz="1600" b="1">
              <a:latin typeface="Arial Rounded MT Bold" panose="020F07040305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altLang="en-US" sz="2000" b="1">
                <a:solidFill>
                  <a:srgbClr val="0000C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Support count (</a:t>
            </a:r>
            <a:r>
              <a:rPr lang="en-US" altLang="en-US" sz="2000" b="1">
                <a:solidFill>
                  <a:srgbClr val="0000CC"/>
                </a:solidFill>
                <a:latin typeface="Arial Rounded MT Bold" panose="020F07040305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)</a:t>
            </a:r>
          </a:p>
          <a:p>
            <a:pPr marL="742950" lvl="1" indent="-285750" algn="just"/>
            <a:r>
              <a:rPr lang="en-US" altLang="en-US" sz="1800">
                <a:latin typeface="Arial Rounded MT Bold" panose="020F0704030504030204" pitchFamily="34" charset="0"/>
                <a:cs typeface="Times New Roman" panose="02020603050405020304" pitchFamily="18" charset="0"/>
              </a:rPr>
              <a:t>Frequency of occurrence of an itemset</a:t>
            </a:r>
          </a:p>
          <a:p>
            <a:pPr marL="742950" lvl="1" indent="-285750" algn="just"/>
            <a:r>
              <a:rPr lang="en-US" altLang="en-US" sz="1800">
                <a:latin typeface="Arial Rounded MT Bold" panose="020F0704030504030204" pitchFamily="34" charset="0"/>
                <a:cs typeface="Times New Roman" panose="02020603050405020304" pitchFamily="18" charset="0"/>
              </a:rPr>
              <a:t>E.g.   </a:t>
            </a:r>
            <a:r>
              <a:rPr lang="en-US" altLang="en-US" sz="1800">
                <a:latin typeface="Arial Rounded MT Bold" panose="020F07040305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({Milk, Bread, Sugar}) = 2 </a:t>
            </a:r>
            <a:endParaRPr lang="en-US" altLang="en-US" sz="1800">
              <a:latin typeface="Arial Rounded MT Bold" panose="020F07040305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altLang="en-US" sz="2000" b="1">
                <a:solidFill>
                  <a:srgbClr val="0000C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Support</a:t>
            </a:r>
          </a:p>
          <a:p>
            <a:pPr marL="742950" lvl="1" indent="-285750" algn="just"/>
            <a:r>
              <a:rPr lang="en-US" altLang="en-US" sz="1800">
                <a:latin typeface="Arial Rounded MT Bold" panose="020F0704030504030204" pitchFamily="34" charset="0"/>
                <a:cs typeface="Times New Roman" panose="02020603050405020304" pitchFamily="18" charset="0"/>
              </a:rPr>
              <a:t>Fraction of transactions that contain an itemset</a:t>
            </a:r>
          </a:p>
          <a:p>
            <a:pPr marL="742950" lvl="1" indent="-285750" algn="just"/>
            <a:r>
              <a:rPr lang="en-US" altLang="en-US" sz="1800">
                <a:latin typeface="Arial Rounded MT Bold" panose="020F0704030504030204" pitchFamily="34" charset="0"/>
                <a:cs typeface="Times New Roman" panose="02020603050405020304" pitchFamily="18" charset="0"/>
              </a:rPr>
              <a:t>E.g.   s({Milk, Bread, Sugar}) = 2/5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altLang="en-US" sz="2000" b="1">
                <a:solidFill>
                  <a:srgbClr val="0000C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Frequent Itemset</a:t>
            </a:r>
          </a:p>
          <a:p>
            <a:pPr marL="742950" lvl="1" indent="-285750" algn="just"/>
            <a:r>
              <a:rPr lang="en-US" altLang="en-US" sz="1800">
                <a:latin typeface="Arial Rounded MT Bold" panose="020F0704030504030204" pitchFamily="34" charset="0"/>
                <a:cs typeface="Times New Roman" panose="02020603050405020304" pitchFamily="18" charset="0"/>
              </a:rPr>
              <a:t>An itemset whose support is greater than or equal to a </a:t>
            </a:r>
            <a:r>
              <a:rPr lang="en-US" altLang="en-US" sz="1800" i="1">
                <a:latin typeface="Arial Rounded MT Bold" panose="020F0704030504030204" pitchFamily="34" charset="0"/>
                <a:cs typeface="Times New Roman" panose="02020603050405020304" pitchFamily="18" charset="0"/>
              </a:rPr>
              <a:t>minsup</a:t>
            </a:r>
            <a:r>
              <a:rPr lang="en-US" altLang="en-US" sz="1800">
                <a:latin typeface="Arial Rounded MT Bold" panose="020F0704030504030204" pitchFamily="34" charset="0"/>
                <a:cs typeface="Times New Roman" panose="02020603050405020304" pitchFamily="18" charset="0"/>
              </a:rPr>
              <a:t> threshold</a:t>
            </a: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6958014" y="1219200"/>
          <a:ext cx="3862387" cy="2395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Document" r:id="rId3" imgW="3563070" imgH="2026822" progId="Word.Document.8">
                  <p:embed/>
                </p:oleObj>
              </mc:Choice>
              <mc:Fallback>
                <p:oleObj name="Document" r:id="rId3" imgW="3563070" imgH="2026822" progId="Word.Document.8">
                  <p:embed/>
                  <p:pic>
                    <p:nvPicPr>
                      <p:cNvPr id="307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8014" y="1219200"/>
                        <a:ext cx="3862387" cy="2395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4994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87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2600"/>
              <a:t>Definition: Association Rule</a:t>
            </a:r>
          </a:p>
        </p:txBody>
      </p:sp>
      <p:sp>
        <p:nvSpPr>
          <p:cNvPr id="4105" name="Rectangle 19"/>
          <p:cNvSpPr>
            <a:spLocks noChangeArrowheads="1"/>
          </p:cNvSpPr>
          <p:nvPr/>
        </p:nvSpPr>
        <p:spPr bwMode="auto">
          <a:xfrm>
            <a:off x="1600200" y="838200"/>
            <a:ext cx="48768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Wingdings" panose="05000000000000000000" pitchFamily="2" charset="2"/>
              <a:buChar char="Ø"/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Association Rule</a:t>
            </a:r>
          </a:p>
          <a:p>
            <a:pPr lvl="1"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100000"/>
              <a:buFont typeface="Arial" panose="020B0604020202020204" pitchFamily="34" charset="0"/>
              <a:buChar char="–"/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An implication expression of the form X </a:t>
            </a: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 Y, where X and Y are itemsets</a:t>
            </a:r>
          </a:p>
          <a:p>
            <a:pPr lvl="1"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100000"/>
              <a:buFont typeface="Arial" panose="020B0604020202020204" pitchFamily="34" charset="0"/>
              <a:buChar char="–"/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b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  {Milk, Sugar} </a:t>
            </a: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 {Juice}</a:t>
            </a: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100000"/>
            </a:pP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Wingdings" panose="05000000000000000000" pitchFamily="2" charset="2"/>
              <a:buChar char="Ø"/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 Evaluation Metrics</a:t>
            </a:r>
            <a:endParaRPr lang="en-US" altLang="en-US" sz="24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100000"/>
              <a:buFont typeface="Arial" panose="020B0604020202020204" pitchFamily="34" charset="0"/>
              <a:buChar char="–"/>
            </a:pPr>
            <a:r>
              <a:rPr lang="en-US" altLang="en-US" sz="2000" b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 (s)  ; </a:t>
            </a: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Fraction of transactions that contain both X and Y</a:t>
            </a:r>
          </a:p>
          <a:p>
            <a:pPr lvl="1"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100000"/>
              <a:buFont typeface="Arial" panose="020B0604020202020204" pitchFamily="34" charset="0"/>
              <a:buChar char="–"/>
            </a:pPr>
            <a:endParaRPr lang="en-US" altLang="en-US" sz="20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70000"/>
            </a:pPr>
            <a:endParaRPr lang="en-US" altLang="en-US" sz="16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100000"/>
              <a:buFont typeface="Arial" panose="020B0604020202020204" pitchFamily="34" charset="0"/>
              <a:buChar char="–"/>
            </a:pPr>
            <a:r>
              <a:rPr lang="en-US" altLang="en-US" sz="2000" b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Confidence (c)</a:t>
            </a:r>
          </a:p>
          <a:p>
            <a:pPr lvl="2"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70000"/>
              <a:buFont typeface="Wingdings" panose="05000000000000000000" pitchFamily="2" charset="2"/>
              <a:buChar char="u"/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How frequently items in Y appear in transactions that contain X</a:t>
            </a:r>
          </a:p>
        </p:txBody>
      </p:sp>
      <p:graphicFrame>
        <p:nvGraphicFramePr>
          <p:cNvPr id="4098" name="Object 13"/>
          <p:cNvGraphicFramePr>
            <a:graphicFrameLocks noChangeAspect="1"/>
          </p:cNvGraphicFramePr>
          <p:nvPr/>
        </p:nvGraphicFramePr>
        <p:xfrm>
          <a:off x="2630488" y="6019800"/>
          <a:ext cx="36179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1904760" imgH="431640" progId="Equation.3">
                  <p:embed/>
                </p:oleObj>
              </mc:Choice>
              <mc:Fallback>
                <p:oleObj name="Equation" r:id="rId3" imgW="1904760" imgH="431640" progId="Equation.3">
                  <p:embed/>
                  <p:pic>
                    <p:nvPicPr>
                      <p:cNvPr id="4098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88" y="6019800"/>
                        <a:ext cx="36179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5"/>
          <p:cNvGraphicFramePr>
            <a:graphicFrameLocks noChangeAspect="1"/>
          </p:cNvGraphicFramePr>
          <p:nvPr/>
        </p:nvGraphicFramePr>
        <p:xfrm>
          <a:off x="6881814" y="881064"/>
          <a:ext cx="3862387" cy="2395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Document" r:id="rId5" imgW="3563070" imgH="2026822" progId="Word.Document.8">
                  <p:embed/>
                </p:oleObj>
              </mc:Choice>
              <mc:Fallback>
                <p:oleObj name="Document" r:id="rId5" imgW="3563070" imgH="2026822" progId="Word.Document.8">
                  <p:embed/>
                  <p:pic>
                    <p:nvPicPr>
                      <p:cNvPr id="409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1814" y="881064"/>
                        <a:ext cx="3862387" cy="2395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13"/>
          <p:cNvGraphicFramePr>
            <a:graphicFrameLocks noChangeAspect="1"/>
          </p:cNvGraphicFramePr>
          <p:nvPr/>
        </p:nvGraphicFramePr>
        <p:xfrm>
          <a:off x="2525714" y="4191000"/>
          <a:ext cx="34178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7" imgW="1752480" imgH="431640" progId="Equation.3">
                  <p:embed/>
                </p:oleObj>
              </mc:Choice>
              <mc:Fallback>
                <p:oleObj name="Equation" r:id="rId7" imgW="1752480" imgH="431640" progId="Equation.3">
                  <p:embed/>
                  <p:pic>
                    <p:nvPicPr>
                      <p:cNvPr id="410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5714" y="4191000"/>
                        <a:ext cx="3417887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06" name="Group 17"/>
          <p:cNvGrpSpPr>
            <a:grpSpLocks/>
          </p:cNvGrpSpPr>
          <p:nvPr/>
        </p:nvGrpSpPr>
        <p:grpSpPr bwMode="auto">
          <a:xfrm>
            <a:off x="6781800" y="3200400"/>
            <a:ext cx="3810000" cy="2819400"/>
            <a:chOff x="5257800" y="3200400"/>
            <a:chExt cx="3810000" cy="2819400"/>
          </a:xfrm>
        </p:grpSpPr>
        <p:grpSp>
          <p:nvGrpSpPr>
            <p:cNvPr id="4107" name="Group 15"/>
            <p:cNvGrpSpPr>
              <a:grpSpLocks/>
            </p:cNvGrpSpPr>
            <p:nvPr/>
          </p:nvGrpSpPr>
          <p:grpSpPr bwMode="auto">
            <a:xfrm>
              <a:off x="5334000" y="3297236"/>
              <a:ext cx="3657600" cy="2570164"/>
              <a:chOff x="5486400" y="3211512"/>
              <a:chExt cx="3657600" cy="2570164"/>
            </a:xfrm>
          </p:grpSpPr>
          <p:sp>
            <p:nvSpPr>
              <p:cNvPr id="4109" name="Text Box 11"/>
              <p:cNvSpPr txBox="1">
                <a:spLocks noChangeArrowheads="1"/>
              </p:cNvSpPr>
              <p:nvPr/>
            </p:nvSpPr>
            <p:spPr bwMode="auto">
              <a:xfrm>
                <a:off x="5588411" y="3211512"/>
                <a:ext cx="106952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sz="1800" b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Example:</a:t>
                </a:r>
                <a:endParaRPr lang="en-US" altLang="en-US" sz="2400" b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  <p:graphicFrame>
            <p:nvGraphicFramePr>
              <p:cNvPr id="4101" name="Object 12"/>
              <p:cNvGraphicFramePr>
                <a:graphicFrameLocks noChangeAspect="1"/>
              </p:cNvGraphicFramePr>
              <p:nvPr/>
            </p:nvGraphicFramePr>
            <p:xfrm>
              <a:off x="5616741" y="3657600"/>
              <a:ext cx="2308507" cy="381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1" name="Equation" r:id="rId9" imgW="1434960" imgH="203040" progId="Equation.3">
                      <p:embed/>
                    </p:oleObj>
                  </mc:Choice>
                  <mc:Fallback>
                    <p:oleObj name="Equation" r:id="rId9" imgW="1434960" imgH="203040" progId="Equation.3">
                      <p:embed/>
                      <p:pic>
                        <p:nvPicPr>
                          <p:cNvPr id="4101" name="Object 1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616741" y="3657600"/>
                            <a:ext cx="2308507" cy="3810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102" name="Object 13"/>
              <p:cNvGraphicFramePr>
                <a:graphicFrameLocks noChangeAspect="1"/>
              </p:cNvGraphicFramePr>
              <p:nvPr/>
            </p:nvGraphicFramePr>
            <p:xfrm>
              <a:off x="5486400" y="4114800"/>
              <a:ext cx="3657600" cy="6985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2" name="Equation" r:id="rId11" imgW="2197080" imgH="431640" progId="Equation.3">
                      <p:embed/>
                    </p:oleObj>
                  </mc:Choice>
                  <mc:Fallback>
                    <p:oleObj name="Equation" r:id="rId11" imgW="2197080" imgH="431640" progId="Equation.3">
                      <p:embed/>
                      <p:pic>
                        <p:nvPicPr>
                          <p:cNvPr id="4102" name="Object 1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486400" y="4114800"/>
                            <a:ext cx="3657600" cy="6985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103" name="Object 14"/>
              <p:cNvGraphicFramePr>
                <a:graphicFrameLocks noChangeAspect="1"/>
              </p:cNvGraphicFramePr>
              <p:nvPr/>
            </p:nvGraphicFramePr>
            <p:xfrm>
              <a:off x="5659438" y="5029201"/>
              <a:ext cx="3449637" cy="7524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3" name="Equation" r:id="rId13" imgW="2298600" imgH="419040" progId="Equation.3">
                      <p:embed/>
                    </p:oleObj>
                  </mc:Choice>
                  <mc:Fallback>
                    <p:oleObj name="Equation" r:id="rId13" imgW="2298600" imgH="419040" progId="Equation.3">
                      <p:embed/>
                      <p:pic>
                        <p:nvPicPr>
                          <p:cNvPr id="4103" name="Object 1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659438" y="5029201"/>
                            <a:ext cx="3449637" cy="7524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4108" name="Rectangle 16"/>
            <p:cNvSpPr>
              <a:spLocks noChangeArrowheads="1"/>
            </p:cNvSpPr>
            <p:nvPr/>
          </p:nvSpPr>
          <p:spPr bwMode="auto">
            <a:xfrm>
              <a:off x="5257800" y="3200400"/>
              <a:ext cx="3810000" cy="281940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336144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2600"/>
              <a:t>Association Rule Mining Task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1935163" y="990600"/>
            <a:ext cx="8318500" cy="51816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Given a set of transactions T, the goal of association rule mining is to find all rules having </a:t>
            </a:r>
          </a:p>
          <a:p>
            <a:pPr lvl="1" algn="just"/>
            <a:r>
              <a:rPr lang="en-US" altLang="en-US" sz="2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 ≥ </a:t>
            </a:r>
            <a:r>
              <a:rPr lang="en-US" altLang="en-US" sz="2200" b="1" i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minsup </a:t>
            </a: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threshold</a:t>
            </a:r>
          </a:p>
          <a:p>
            <a:pPr lvl="1" algn="just"/>
            <a:r>
              <a:rPr lang="en-US" altLang="en-US" sz="2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confidence ≥ </a:t>
            </a:r>
            <a:r>
              <a:rPr lang="en-US" altLang="en-US" sz="2200" b="1" i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minconf </a:t>
            </a:r>
            <a:r>
              <a:rPr lang="en-US" altLang="en-US" sz="2200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threshold</a:t>
            </a:r>
          </a:p>
          <a:p>
            <a:pPr lvl="1" algn="just"/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Brute-force approach:</a:t>
            </a:r>
          </a:p>
          <a:p>
            <a:pPr lvl="1" algn="just"/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List all possible association rules</a:t>
            </a:r>
          </a:p>
          <a:p>
            <a:pPr lvl="1" algn="just"/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Compute the support and confidence for each rule</a:t>
            </a:r>
          </a:p>
          <a:p>
            <a:pPr lvl="1" algn="just"/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Eliminate rules that fail the </a:t>
            </a:r>
            <a:r>
              <a:rPr lang="en-US" altLang="en-US" sz="2200" i="1">
                <a:latin typeface="Times New Roman" panose="02020603050405020304" pitchFamily="18" charset="0"/>
                <a:cs typeface="Times New Roman" panose="02020603050405020304" pitchFamily="18" charset="0"/>
              </a:rPr>
              <a:t>minsup</a:t>
            </a: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en-US" sz="2200" i="1">
                <a:latin typeface="Times New Roman" panose="02020603050405020304" pitchFamily="18" charset="0"/>
                <a:cs typeface="Times New Roman" panose="02020603050405020304" pitchFamily="18" charset="0"/>
              </a:rPr>
              <a:t>minconf</a:t>
            </a: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 thresholds</a:t>
            </a:r>
          </a:p>
          <a:p>
            <a:pPr lvl="1" algn="just">
              <a:buFont typeface="Arial" panose="020B0604020202020204" pitchFamily="34" charset="0"/>
              <a:buNone/>
            </a:pP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 </a:t>
            </a:r>
            <a:r>
              <a:rPr lang="en-US" altLang="en-US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Computationally prohibitive</a:t>
            </a: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0629263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228600"/>
            <a:ext cx="8280400" cy="533400"/>
          </a:xfrm>
        </p:spPr>
        <p:txBody>
          <a:bodyPr/>
          <a:lstStyle/>
          <a:p>
            <a:pPr algn="ctr"/>
            <a:r>
              <a:rPr lang="en-US" altLang="en-US" sz="2600"/>
              <a:t>Computational Complexity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1935163" y="990600"/>
            <a:ext cx="8318500" cy="1371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Given </a:t>
            </a: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unique items:</a:t>
            </a:r>
          </a:p>
          <a:p>
            <a:pPr lvl="1">
              <a:lnSpc>
                <a:spcPct val="90000"/>
              </a:lnSpc>
            </a:pP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 number of itemsets = </a:t>
            </a: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b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  <a:p>
            <a:pPr lvl="1">
              <a:lnSpc>
                <a:spcPct val="90000"/>
              </a:lnSpc>
            </a:pP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 number of possible association rules: 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6781801" y="2514601"/>
          <a:ext cx="3662363" cy="164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2831760" imgH="1269720" progId="Equation.3">
                  <p:embed/>
                </p:oleObj>
              </mc:Choice>
              <mc:Fallback>
                <p:oleObj name="Equation" r:id="rId3" imgW="2831760" imgH="1269720" progId="Equation.3">
                  <p:embed/>
                  <p:pic>
                    <p:nvPicPr>
                      <p:cNvPr id="512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1" y="2514601"/>
                        <a:ext cx="3662363" cy="164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6934200" y="4648201"/>
            <a:ext cx="3200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/>
              <a:t>If d=</a:t>
            </a:r>
            <a:r>
              <a:rPr lang="en-US" altLang="en-US" sz="2000">
                <a:sym typeface="Symbol" panose="05050102010706020507" pitchFamily="18" charset="2"/>
              </a:rPr>
              <a:t>6,  R = 602 rules</a:t>
            </a:r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4" t="1904" r="7143" b="952"/>
          <a:stretch>
            <a:fillRect/>
          </a:stretch>
        </p:blipFill>
        <p:spPr bwMode="auto">
          <a:xfrm>
            <a:off x="1676400" y="2324100"/>
            <a:ext cx="4876800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37806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1135</Words>
  <Application>Microsoft Office PowerPoint</Application>
  <PresentationFormat>Widescreen</PresentationFormat>
  <Paragraphs>292</Paragraphs>
  <Slides>21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21</vt:i4>
      </vt:variant>
    </vt:vector>
  </HeadingPairs>
  <TitlesOfParts>
    <vt:vector size="34" baseType="lpstr">
      <vt:lpstr>Arial</vt:lpstr>
      <vt:lpstr>Arial Rounded MT Bold</vt:lpstr>
      <vt:lpstr>Calibri</vt:lpstr>
      <vt:lpstr>Calibri Light</vt:lpstr>
      <vt:lpstr>Symbol</vt:lpstr>
      <vt:lpstr>Tahoma</vt:lpstr>
      <vt:lpstr>Times New Roman</vt:lpstr>
      <vt:lpstr>Wingdings</vt:lpstr>
      <vt:lpstr>Office Theme</vt:lpstr>
      <vt:lpstr>Microsoft Office Word 97 - 2003 Document</vt:lpstr>
      <vt:lpstr>Microsoft Equation 3.0</vt:lpstr>
      <vt:lpstr>Microsoft Word Document</vt:lpstr>
      <vt:lpstr>Microsoft Visio Drawing</vt:lpstr>
      <vt:lpstr>PowerPoint Presentation</vt:lpstr>
      <vt:lpstr>Association Analysis</vt:lpstr>
      <vt:lpstr>Association Rule Mining</vt:lpstr>
      <vt:lpstr>Applications</vt:lpstr>
      <vt:lpstr>Binary Representation</vt:lpstr>
      <vt:lpstr>Basic Concepts</vt:lpstr>
      <vt:lpstr>Definition: Association Rule</vt:lpstr>
      <vt:lpstr>Association Rule Mining Task</vt:lpstr>
      <vt:lpstr>Computational Complexity</vt:lpstr>
      <vt:lpstr>Mining Association Rules</vt:lpstr>
      <vt:lpstr>Mining Association Rules (cont..)</vt:lpstr>
      <vt:lpstr>Frequent Itemset Generation</vt:lpstr>
      <vt:lpstr>Frequent Itemset Generation (cont..)</vt:lpstr>
      <vt:lpstr>Frequent Itemset Generation Strategies</vt:lpstr>
      <vt:lpstr>The Apriori Principle</vt:lpstr>
      <vt:lpstr>Illustrating Apriori Principle</vt:lpstr>
      <vt:lpstr>Illustrating Apriori Principle (cont..)</vt:lpstr>
      <vt:lpstr>Frequent Itemset Generation in the Apriori Algorithm</vt:lpstr>
      <vt:lpstr>Frequent Itemset Generation in the Apriori Algorithm (cont..)</vt:lpstr>
      <vt:lpstr>Illustrating Apriori Principle</vt:lpstr>
      <vt:lpstr>The Apriori Algorithm—An Example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kulp247</dc:creator>
  <cp:lastModifiedBy>kulp247</cp:lastModifiedBy>
  <cp:revision>1</cp:revision>
  <dcterms:created xsi:type="dcterms:W3CDTF">2020-04-18T02:18:14Z</dcterms:created>
  <dcterms:modified xsi:type="dcterms:W3CDTF">2020-04-18T02:18:52Z</dcterms:modified>
</cp:coreProperties>
</file>